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56" r:id="rId1"/>
    <p:sldMasterId id="2147483660" r:id="rId2"/>
  </p:sldMasterIdLst>
  <p:notesMasterIdLst>
    <p:notesMasterId r:id="rId13"/>
  </p:notesMasterIdLst>
  <p:handoutMasterIdLst>
    <p:handoutMasterId r:id="rId14"/>
  </p:handoutMasterIdLst>
  <p:sldIdLst>
    <p:sldId id="264" r:id="rId3"/>
    <p:sldId id="465" r:id="rId4"/>
    <p:sldId id="470" r:id="rId5"/>
    <p:sldId id="475" r:id="rId6"/>
    <p:sldId id="476" r:id="rId7"/>
    <p:sldId id="474" r:id="rId8"/>
    <p:sldId id="480" r:id="rId9"/>
    <p:sldId id="479" r:id="rId10"/>
    <p:sldId id="851" r:id="rId11"/>
    <p:sldId id="469" r:id="rId12"/>
  </p:sldIdLst>
  <p:sldSz cx="12192000" cy="6858000"/>
  <p:notesSz cx="7772400" cy="10058400"/>
  <p:defaultTextStyle>
    <a:defPPr>
      <a:defRPr lang="en-GB"/>
    </a:defPPr>
    <a:lvl1pPr algn="l" defTabSz="457200" rtl="0" eaLnBrk="0" fontAlgn="base" hangingPunct="0">
      <a:spcBef>
        <a:spcPct val="0"/>
      </a:spcBef>
      <a:spcAft>
        <a:spcPct val="0"/>
      </a:spcAft>
      <a:defRPr kern="1200">
        <a:solidFill>
          <a:schemeClr val="bg1"/>
        </a:solidFill>
        <a:latin typeface="Arial" panose="020B0604020202020204" pitchFamily="34" charset="0"/>
        <a:ea typeface="微软雅黑" panose="020B0503020204020204" pitchFamily="34" charset="-122"/>
        <a:cs typeface="+mn-cs"/>
      </a:defRPr>
    </a:lvl1pPr>
    <a:lvl2pPr marL="742950" indent="-285750" algn="l" defTabSz="457200" rtl="0" eaLnBrk="0" fontAlgn="base" hangingPunct="0">
      <a:spcBef>
        <a:spcPct val="0"/>
      </a:spcBef>
      <a:spcAft>
        <a:spcPct val="0"/>
      </a:spcAft>
      <a:defRPr kern="1200">
        <a:solidFill>
          <a:schemeClr val="bg1"/>
        </a:solidFill>
        <a:latin typeface="Arial" panose="020B0604020202020204" pitchFamily="34" charset="0"/>
        <a:ea typeface="微软雅黑" panose="020B0503020204020204" pitchFamily="34" charset="-122"/>
        <a:cs typeface="+mn-cs"/>
      </a:defRPr>
    </a:lvl2pPr>
    <a:lvl3pPr marL="1143000" indent="-228600" algn="l" defTabSz="457200" rtl="0" eaLnBrk="0" fontAlgn="base" hangingPunct="0">
      <a:spcBef>
        <a:spcPct val="0"/>
      </a:spcBef>
      <a:spcAft>
        <a:spcPct val="0"/>
      </a:spcAft>
      <a:defRPr kern="1200">
        <a:solidFill>
          <a:schemeClr val="bg1"/>
        </a:solidFill>
        <a:latin typeface="Arial" panose="020B0604020202020204" pitchFamily="34" charset="0"/>
        <a:ea typeface="微软雅黑" panose="020B0503020204020204" pitchFamily="34" charset="-122"/>
        <a:cs typeface="+mn-cs"/>
      </a:defRPr>
    </a:lvl3pPr>
    <a:lvl4pPr marL="1600200" indent="-228600" algn="l" defTabSz="457200" rtl="0" eaLnBrk="0" fontAlgn="base" hangingPunct="0">
      <a:spcBef>
        <a:spcPct val="0"/>
      </a:spcBef>
      <a:spcAft>
        <a:spcPct val="0"/>
      </a:spcAft>
      <a:defRPr kern="1200">
        <a:solidFill>
          <a:schemeClr val="bg1"/>
        </a:solidFill>
        <a:latin typeface="Arial" panose="020B0604020202020204" pitchFamily="34" charset="0"/>
        <a:ea typeface="微软雅黑" panose="020B0503020204020204" pitchFamily="34" charset="-122"/>
        <a:cs typeface="+mn-cs"/>
      </a:defRPr>
    </a:lvl4pPr>
    <a:lvl5pPr marL="2057400" indent="-228600" algn="l" defTabSz="457200" rtl="0" eaLnBrk="0" fontAlgn="base" hangingPunct="0">
      <a:spcBef>
        <a:spcPct val="0"/>
      </a:spcBef>
      <a:spcAft>
        <a:spcPct val="0"/>
      </a:spcAft>
      <a:defRPr kern="1200">
        <a:solidFill>
          <a:schemeClr val="bg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bg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bg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bg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bg1"/>
        </a:solidFill>
        <a:latin typeface="Arial" panose="020B0604020202020204" pitchFamily="34"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256" userDrawn="1">
          <p15:clr>
            <a:srgbClr val="A4A3A4"/>
          </p15:clr>
        </p15:guide>
        <p15:guide id="2" pos="631" userDrawn="1">
          <p15:clr>
            <a:srgbClr val="A4A3A4"/>
          </p15:clr>
        </p15:guide>
      </p15:sldGuideLst>
    </p:ext>
    <p:ext uri="{2D200454-40CA-4A62-9FC3-DE9A4176ACB9}">
      <p15:notesGuideLst xmlns:p15="http://schemas.microsoft.com/office/powerpoint/2012/main">
        <p15:guide id="1" orient="horz" pos="2938">
          <p15:clr>
            <a:srgbClr val="A4A3A4"/>
          </p15:clr>
        </p15:guide>
        <p15:guide id="2" pos="2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0D9"/>
    <a:srgbClr val="FF9999"/>
    <a:srgbClr val="F4B5A8"/>
    <a:srgbClr val="3D3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3875" autoAdjust="0"/>
  </p:normalViewPr>
  <p:slideViewPr>
    <p:cSldViewPr>
      <p:cViewPr varScale="1">
        <p:scale>
          <a:sx n="103" d="100"/>
          <a:sy n="103" d="100"/>
        </p:scale>
        <p:origin x="144" y="258"/>
      </p:cViewPr>
      <p:guideLst>
        <p:guide orient="horz" pos="2256"/>
        <p:guide pos="631"/>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938"/>
        <p:guide pos="21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0" normalizeH="0" baseline="0">
                <a:solidFill>
                  <a:schemeClr val="tx1">
                    <a:lumMod val="65000"/>
                    <a:lumOff val="35000"/>
                  </a:schemeClr>
                </a:solidFill>
                <a:latin typeface="+mj-lt"/>
                <a:ea typeface="+mj-ea"/>
                <a:cs typeface="+mj-cs"/>
              </a:defRPr>
            </a:pPr>
            <a:r>
              <a:rPr lang="en-US" sz="1400" dirty="0"/>
              <a:t>Total Power(W)</a:t>
            </a:r>
          </a:p>
        </c:rich>
      </c:tx>
      <c:layout>
        <c:manualLayout>
          <c:xMode val="edge"/>
          <c:yMode val="edge"/>
          <c:x val="0.40134428211577733"/>
          <c:y val="3.2526505260073738E-2"/>
        </c:manualLayout>
      </c:layout>
      <c:overlay val="0"/>
      <c:spPr>
        <a:noFill/>
        <a:ln>
          <a:noFill/>
        </a:ln>
        <a:effectLst/>
      </c:spPr>
      <c:txPr>
        <a:bodyPr rot="0" spcFirstLastPara="1" vertOverflow="ellipsis" vert="horz" wrap="square" anchor="ctr" anchorCtr="1"/>
        <a:lstStyle/>
        <a:p>
          <a:pPr>
            <a:defRPr sz="1400" b="0" i="0" u="none" strike="noStrike" kern="1200" cap="none" spc="0" normalizeH="0" baseline="0">
              <a:solidFill>
                <a:schemeClr val="tx1">
                  <a:lumMod val="65000"/>
                  <a:lumOff val="35000"/>
                </a:schemeClr>
              </a:solidFill>
              <a:latin typeface="+mj-lt"/>
              <a:ea typeface="+mj-ea"/>
              <a:cs typeface="+mj-cs"/>
            </a:defRPr>
          </a:pPr>
          <a:endParaRPr lang="zh-CN"/>
        </a:p>
      </c:txPr>
    </c:title>
    <c:autoTitleDeleted val="0"/>
    <c:plotArea>
      <c:layout/>
      <c:barChart>
        <c:barDir val="col"/>
        <c:grouping val="clustered"/>
        <c:varyColors val="0"/>
        <c:ser>
          <c:idx val="0"/>
          <c:order val="0"/>
          <c:spPr>
            <a:gradFill>
              <a:gsLst>
                <a:gs pos="0">
                  <a:schemeClr val="accent1">
                    <a:lumMod val="5000"/>
                    <a:lumOff val="95000"/>
                  </a:schemeClr>
                </a:gs>
                <a:gs pos="0">
                  <a:schemeClr val="accent1"/>
                </a:gs>
                <a:gs pos="100000">
                  <a:schemeClr val="accent1">
                    <a:lumMod val="45000"/>
                    <a:lumOff val="55000"/>
                  </a:schemeClr>
                </a:gs>
                <a:gs pos="100000">
                  <a:schemeClr val="accent1">
                    <a:lumMod val="30000"/>
                    <a:lumOff val="70000"/>
                  </a:schemeClr>
                </a:gs>
              </a:gsLst>
              <a:lin ang="5400000" scaled="1"/>
            </a:gradFill>
            <a:ln>
              <a:noFill/>
            </a:ln>
            <a:effectLst/>
          </c:spPr>
          <c:invertIfNegative val="1"/>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Sheet1!$A$6:$A$10</c:f>
              <c:strCache>
                <c:ptCount val="5"/>
                <c:pt idx="0">
                  <c:v>stage-1</c:v>
                </c:pt>
                <c:pt idx="1">
                  <c:v>stage-2</c:v>
                </c:pt>
                <c:pt idx="2">
                  <c:v>stage-3</c:v>
                </c:pt>
                <c:pt idx="3">
                  <c:v>stage-4</c:v>
                </c:pt>
                <c:pt idx="4">
                  <c:v>stage-5</c:v>
                </c:pt>
              </c:strCache>
            </c:strRef>
          </c:cat>
          <c:val>
            <c:numRef>
              <c:f>Sheet1!$B$6:$B$10</c:f>
              <c:numCache>
                <c:formatCode>General</c:formatCode>
                <c:ptCount val="5"/>
                <c:pt idx="0">
                  <c:v>135</c:v>
                </c:pt>
                <c:pt idx="1">
                  <c:v>110</c:v>
                </c:pt>
                <c:pt idx="2">
                  <c:v>95</c:v>
                </c:pt>
                <c:pt idx="3">
                  <c:v>85</c:v>
                </c:pt>
                <c:pt idx="4">
                  <c:v>80</c:v>
                </c:pt>
              </c:numCache>
            </c:numRef>
          </c:val>
          <c:extLst>
            <c:ext xmlns:c16="http://schemas.microsoft.com/office/drawing/2014/chart" uri="{C3380CC4-5D6E-409C-BE32-E72D297353CC}">
              <c16:uniqueId val="{00000000-148F-4BBD-BA31-DA97E379ED0C}"/>
            </c:ext>
          </c:extLst>
        </c:ser>
        <c:dLbls>
          <c:dLblPos val="outEnd"/>
          <c:showLegendKey val="0"/>
          <c:showVal val="1"/>
          <c:showCatName val="0"/>
          <c:showSerName val="0"/>
          <c:showPercent val="0"/>
          <c:showBubbleSize val="0"/>
        </c:dLbls>
        <c:gapWidth val="291"/>
        <c:axId val="586232344"/>
        <c:axId val="586231688"/>
      </c:barChart>
      <c:catAx>
        <c:axId val="586232344"/>
        <c:scaling>
          <c:orientation val="minMax"/>
        </c:scaling>
        <c:delete val="0"/>
        <c:axPos val="b"/>
        <c:title>
          <c:tx>
            <c:rich>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Stage</a:t>
                </a:r>
              </a:p>
            </c:rich>
          </c:tx>
          <c:overlay val="0"/>
          <c:spPr>
            <a:noFill/>
            <a:ln>
              <a:noFill/>
            </a:ln>
            <a:effectLst/>
          </c:spPr>
          <c:txPr>
            <a:bodyPr rot="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tx1">
                    <a:lumMod val="65000"/>
                    <a:lumOff val="35000"/>
                  </a:schemeClr>
                </a:solidFill>
                <a:latin typeface="+mn-lt"/>
                <a:ea typeface="+mn-ea"/>
                <a:cs typeface="+mn-cs"/>
              </a:defRPr>
            </a:pPr>
            <a:endParaRPr lang="zh-CN"/>
          </a:p>
        </c:txPr>
        <c:crossAx val="586231688"/>
        <c:crosses val="autoZero"/>
        <c:auto val="1"/>
        <c:lblAlgn val="ctr"/>
        <c:lblOffset val="100"/>
        <c:tickMarkSkip val="1"/>
        <c:noMultiLvlLbl val="0"/>
      </c:catAx>
      <c:valAx>
        <c:axId val="586231688"/>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r>
                  <a:rPr lang="en-US"/>
                  <a:t>Total Power</a:t>
                </a:r>
              </a:p>
            </c:rich>
          </c:tx>
          <c:overlay val="0"/>
          <c:spPr>
            <a:noFill/>
            <a:ln>
              <a:noFill/>
            </a:ln>
            <a:effectLst/>
          </c:spPr>
          <c:txPr>
            <a:bodyPr rot="-5400000" spcFirstLastPara="1" vertOverflow="ellipsis" vert="horz" wrap="square" anchor="ctr" anchorCtr="1"/>
            <a:lstStyle/>
            <a:p>
              <a:pPr>
                <a:defRPr sz="900" b="0" i="0" u="none" strike="noStrike" kern="1200" cap="all"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5862323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65000"/>
        </a:schemeClr>
      </a:solid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smtClean="0">
                <a:latin typeface="Arial" panose="020B0604020202020204" pitchFamily="34" charset="0"/>
                <a:ea typeface="微软雅黑" panose="020B0503020204020204" pitchFamily="34" charset="-122"/>
              </a:defRPr>
            </a:lvl1pPr>
          </a:lstStyle>
          <a:p>
            <a:pPr>
              <a:defRPr/>
            </a:pPr>
            <a:endParaRPr lang="en-US"/>
          </a:p>
        </p:txBody>
      </p:sp>
      <p:sp>
        <p:nvSpPr>
          <p:cNvPr id="3" name="Date Placeholder 2"/>
          <p:cNvSpPr>
            <a:spLocks noGrp="1"/>
          </p:cNvSpPr>
          <p:nvPr>
            <p:ph type="dt" sz="quarter" idx="1"/>
          </p:nvPr>
        </p:nvSpPr>
        <p:spPr>
          <a:xfrm>
            <a:off x="4402138" y="0"/>
            <a:ext cx="3368675" cy="504825"/>
          </a:xfrm>
          <a:prstGeom prst="rect">
            <a:avLst/>
          </a:prstGeom>
        </p:spPr>
        <p:txBody>
          <a:bodyPr vert="horz" lIns="91440" tIns="45720" rIns="91440" bIns="45720" rtlCol="0"/>
          <a:lstStyle>
            <a:lvl1pPr algn="r">
              <a:defRPr sz="1200" smtClean="0">
                <a:latin typeface="Arial" panose="020B0604020202020204" pitchFamily="34" charset="0"/>
                <a:ea typeface="微软雅黑" panose="020B0503020204020204" pitchFamily="34" charset="-122"/>
              </a:defRPr>
            </a:lvl1pPr>
          </a:lstStyle>
          <a:p>
            <a:pPr>
              <a:defRPr/>
            </a:pPr>
            <a:endParaRPr lang="en-US"/>
          </a:p>
        </p:txBody>
      </p:sp>
      <p:sp>
        <p:nvSpPr>
          <p:cNvPr id="4" name="Footer Placeholder 3"/>
          <p:cNvSpPr>
            <a:spLocks noGrp="1"/>
          </p:cNvSpPr>
          <p:nvPr>
            <p:ph type="ftr" sz="quarter" idx="2"/>
          </p:nvPr>
        </p:nvSpPr>
        <p:spPr>
          <a:xfrm>
            <a:off x="0" y="9553575"/>
            <a:ext cx="3368675" cy="504825"/>
          </a:xfrm>
          <a:prstGeom prst="rect">
            <a:avLst/>
          </a:prstGeom>
        </p:spPr>
        <p:txBody>
          <a:bodyPr vert="horz" lIns="91440" tIns="45720" rIns="91440" bIns="45720" rtlCol="0" anchor="b"/>
          <a:lstStyle>
            <a:lvl1pPr algn="l">
              <a:defRPr sz="1200" smtClean="0">
                <a:latin typeface="Arial" panose="020B0604020202020204" pitchFamily="34" charset="0"/>
                <a:ea typeface="微软雅黑" panose="020B0503020204020204" pitchFamily="34" charset="-122"/>
              </a:defRPr>
            </a:lvl1pPr>
          </a:lstStyle>
          <a:p>
            <a:pPr>
              <a:defRPr/>
            </a:pPr>
            <a:endParaRPr lang="en-US"/>
          </a:p>
        </p:txBody>
      </p:sp>
      <p:sp>
        <p:nvSpPr>
          <p:cNvPr id="5" name="Slide Number Placeholder 4"/>
          <p:cNvSpPr>
            <a:spLocks noGrp="1"/>
          </p:cNvSpPr>
          <p:nvPr>
            <p:ph type="sldNum" sz="quarter" idx="3"/>
          </p:nvPr>
        </p:nvSpPr>
        <p:spPr>
          <a:xfrm>
            <a:off x="4402138" y="9553575"/>
            <a:ext cx="3368675" cy="504825"/>
          </a:xfrm>
          <a:prstGeom prst="rect">
            <a:avLst/>
          </a:prstGeom>
        </p:spPr>
        <p:txBody>
          <a:bodyPr vert="horz" lIns="91440" tIns="45720" rIns="91440" bIns="45720" rtlCol="0" anchor="b"/>
          <a:lstStyle>
            <a:lvl1pPr algn="r">
              <a:defRPr sz="1200" smtClean="0">
                <a:latin typeface="Arial" panose="020B0604020202020204" pitchFamily="34" charset="0"/>
                <a:ea typeface="微软雅黑" panose="020B0503020204020204" pitchFamily="34" charset="-122"/>
              </a:defRPr>
            </a:lvl1pPr>
          </a:lstStyle>
          <a:p>
            <a:pPr>
              <a:defRPr/>
            </a:pPr>
            <a:fld id="{C8E8C1F3-3052-46A4-991E-7EA25BCB72D8}" type="slidenum">
              <a:rPr lang="en-US"/>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panose="02020603050405020304" pitchFamily="18" charset="0"/>
              <a:buNone/>
              <a:defRPr/>
            </a:pPr>
            <a:endParaRPr lang="en-US" altLang="en-US">
              <a:latin typeface="Arial" panose="020B0604020202020204" pitchFamily="34" charset="0"/>
              <a:ea typeface="微软雅黑" panose="020B0503020204020204" pitchFamily="34" charset="-122"/>
            </a:endParaRPr>
          </a:p>
        </p:txBody>
      </p:sp>
      <p:sp>
        <p:nvSpPr>
          <p:cNvPr id="10243" name="Rectangle 2"/>
          <p:cNvSpPr>
            <a:spLocks noGrp="1" noRot="1" noChangeAspect="1" noChangeArrowheads="1"/>
          </p:cNvSpPr>
          <p:nvPr>
            <p:ph type="sldImg"/>
          </p:nvPr>
        </p:nvSpPr>
        <p:spPr bwMode="auto">
          <a:xfrm>
            <a:off x="534988" y="763588"/>
            <a:ext cx="6699250" cy="376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sp>
      <p:sp>
        <p:nvSpPr>
          <p:cNvPr id="2" name="Rectangle 3"/>
          <p:cNvSpPr>
            <a:spLocks noGrp="1" noChangeArrowheads="1"/>
          </p:cNvSpPr>
          <p:nvPr>
            <p:ph type="body"/>
          </p:nvPr>
        </p:nvSpPr>
        <p:spPr bwMode="auto">
          <a:xfrm>
            <a:off x="777875" y="4776788"/>
            <a:ext cx="6215063" cy="4522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lstStyle/>
          <a:p>
            <a:pPr lvl="0"/>
            <a:endParaRPr lang="en-US" altLang="en-US" noProof="0"/>
          </a:p>
        </p:txBody>
      </p:sp>
      <p:sp>
        <p:nvSpPr>
          <p:cNvPr id="10245" name="Text Box 4"/>
          <p:cNvSpPr txBox="1">
            <a:spLocks noChangeArrowheads="1"/>
          </p:cNvSpPr>
          <p:nvPr/>
        </p:nvSpPr>
        <p:spPr bwMode="auto">
          <a:xfrm>
            <a:off x="0"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panose="02020603050405020304" pitchFamily="18" charset="0"/>
              <a:buNone/>
              <a:defRPr/>
            </a:pPr>
            <a:endParaRPr lang="en-US" altLang="en-US">
              <a:latin typeface="Arial" panose="020B0604020202020204" pitchFamily="34" charset="0"/>
              <a:ea typeface="微软雅黑" panose="020B0503020204020204" pitchFamily="34" charset="-122"/>
            </a:endParaRPr>
          </a:p>
        </p:txBody>
      </p:sp>
      <p:sp>
        <p:nvSpPr>
          <p:cNvPr id="10246" name="Text Box 5"/>
          <p:cNvSpPr txBox="1">
            <a:spLocks noChangeArrowheads="1"/>
          </p:cNvSpPr>
          <p:nvPr/>
        </p:nvSpPr>
        <p:spPr bwMode="auto">
          <a:xfrm>
            <a:off x="4398963"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panose="02020603050405020304" pitchFamily="18" charset="0"/>
              <a:buNone/>
              <a:defRPr/>
            </a:pPr>
            <a:endParaRPr lang="en-US" altLang="en-US">
              <a:latin typeface="Arial" panose="020B0604020202020204" pitchFamily="34" charset="0"/>
              <a:ea typeface="微软雅黑" panose="020B0503020204020204" pitchFamily="34" charset="-122"/>
            </a:endParaRPr>
          </a:p>
        </p:txBody>
      </p:sp>
      <p:sp>
        <p:nvSpPr>
          <p:cNvPr id="10247" name="Text Box 6"/>
          <p:cNvSpPr txBox="1">
            <a:spLocks noChangeArrowheads="1"/>
          </p:cNvSpPr>
          <p:nvPr/>
        </p:nvSpPr>
        <p:spPr bwMode="auto">
          <a:xfrm>
            <a:off x="0"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panose="02020603050405020304" pitchFamily="18" charset="0"/>
              <a:buNone/>
              <a:defRPr/>
            </a:pPr>
            <a:endParaRPr lang="en-US" altLang="en-US">
              <a:latin typeface="Arial" panose="020B0604020202020204" pitchFamily="34" charset="0"/>
              <a:ea typeface="微软雅黑" panose="020B0503020204020204" pitchFamily="34" charset="-122"/>
            </a:endParaRPr>
          </a:p>
        </p:txBody>
      </p:sp>
      <p:sp>
        <p:nvSpPr>
          <p:cNvPr id="3" name="Rectangle 7"/>
          <p:cNvSpPr>
            <a:spLocks noGrp="1" noChangeArrowheads="1"/>
          </p:cNvSpPr>
          <p:nvPr>
            <p:ph type="sldNum"/>
          </p:nvPr>
        </p:nvSpPr>
        <p:spPr bwMode="auto">
          <a:xfrm>
            <a:off x="4398963" y="9555163"/>
            <a:ext cx="3370262" cy="500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lstStyle>
            <a:lvl1pPr algn="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Times New Roman" panose="02020603050405020304" pitchFamily="18" charset="0"/>
                <a:ea typeface="微软雅黑" panose="020B0503020204020204" pitchFamily="34" charset="-122"/>
                <a:cs typeface="DejaVu Sans" charset="0"/>
              </a:defRPr>
            </a:lvl1pPr>
          </a:lstStyle>
          <a:p>
            <a:pPr>
              <a:defRPr/>
            </a:pPr>
            <a:fld id="{F85BC880-31B1-454F-9FC4-305CF505CA3C}" type="slidenum">
              <a:rPr lang="en-US" altLang="en-US"/>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81C10B52-C25F-4341-8535-9951F6585E55}"/>
              </a:ext>
            </a:extLst>
          </p:cNvPr>
          <p:cNvPicPr>
            <a:picLocks noChangeAspect="1"/>
          </p:cNvPicPr>
          <p:nvPr userDrawn="1"/>
        </p:nvPicPr>
        <p:blipFill>
          <a:blip r:embed="rId2"/>
          <a:stretch>
            <a:fillRect/>
          </a:stretch>
        </p:blipFill>
        <p:spPr>
          <a:xfrm rot="5400000">
            <a:off x="2076813" y="2800357"/>
            <a:ext cx="2476499" cy="76190"/>
          </a:xfrm>
          <a:prstGeom prst="rect">
            <a:avLst/>
          </a:prstGeom>
        </p:spPr>
      </p:pic>
      <p:pic>
        <p:nvPicPr>
          <p:cNvPr id="5" name="图片 4">
            <a:extLst>
              <a:ext uri="{FF2B5EF4-FFF2-40B4-BE49-F238E27FC236}">
                <a16:creationId xmlns:a16="http://schemas.microsoft.com/office/drawing/2014/main" id="{072A1416-71B0-4C5C-836C-8A6C502A9CE2}"/>
              </a:ext>
            </a:extLst>
          </p:cNvPr>
          <p:cNvPicPr>
            <a:picLocks noChangeAspect="1"/>
          </p:cNvPicPr>
          <p:nvPr userDrawn="1"/>
        </p:nvPicPr>
        <p:blipFill>
          <a:blip r:embed="rId3"/>
          <a:stretch>
            <a:fillRect/>
          </a:stretch>
        </p:blipFill>
        <p:spPr>
          <a:xfrm>
            <a:off x="1143645" y="1931346"/>
            <a:ext cx="1859906" cy="1447800"/>
          </a:xfrm>
          <a:prstGeom prst="rect">
            <a:avLst/>
          </a:prstGeom>
        </p:spPr>
      </p:pic>
      <p:sp>
        <p:nvSpPr>
          <p:cNvPr id="6" name="文本框 5">
            <a:extLst>
              <a:ext uri="{FF2B5EF4-FFF2-40B4-BE49-F238E27FC236}">
                <a16:creationId xmlns:a16="http://schemas.microsoft.com/office/drawing/2014/main" id="{C43952F2-1999-4490-B8FC-EFFF085C3AED}"/>
              </a:ext>
            </a:extLst>
          </p:cNvPr>
          <p:cNvSpPr txBox="1"/>
          <p:nvPr userDrawn="1"/>
        </p:nvSpPr>
        <p:spPr>
          <a:xfrm>
            <a:off x="1265073" y="3379147"/>
            <a:ext cx="1617050" cy="596315"/>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marL="0" marR="0" indent="0" algn="l" defTabSz="1828617" rtl="0" fontAlgn="auto" latinLnBrk="0" hangingPunct="0">
              <a:lnSpc>
                <a:spcPct val="100000"/>
              </a:lnSpc>
              <a:spcBef>
                <a:spcPts val="0"/>
              </a:spcBef>
              <a:spcAft>
                <a:spcPts val="0"/>
              </a:spcAft>
              <a:buClrTx/>
              <a:buSzTx/>
              <a:buFontTx/>
              <a:buNone/>
            </a:pPr>
            <a:r>
              <a:rPr kumimoji="0" lang="en-US" altLang="zh-CN" sz="3200" b="0" i="0" u="none" strike="noStrike" cap="none" spc="0" normalizeH="0" baseline="0" dirty="0">
                <a:ln>
                  <a:noFill/>
                </a:ln>
                <a:solidFill>
                  <a:srgbClr val="000000"/>
                </a:solidFill>
                <a:effectLst/>
                <a:uFillTx/>
                <a:latin typeface="+mn-lt"/>
                <a:ea typeface="+mn-ea"/>
                <a:cs typeface="+mn-cs"/>
                <a:sym typeface="Calibri" panose="020F0502020204030204"/>
              </a:rPr>
              <a:t>iluvatar</a:t>
            </a:r>
            <a:endParaRPr kumimoji="0" lang="zh-CN" altLang="en-US" sz="3200" b="0" i="0" u="none" strike="noStrike" cap="none" spc="0" normalizeH="0" baseline="0" dirty="0">
              <a:ln>
                <a:noFill/>
              </a:ln>
              <a:solidFill>
                <a:srgbClr val="000000"/>
              </a:solidFill>
              <a:effectLst/>
              <a:uFillTx/>
              <a:latin typeface="+mn-lt"/>
              <a:ea typeface="+mn-ea"/>
              <a:cs typeface="+mn-cs"/>
              <a:sym typeface="Calibri" panose="020F0502020204030204"/>
            </a:endParaRPr>
          </a:p>
        </p:txBody>
      </p:sp>
    </p:spTree>
  </p:cSld>
  <p:clrMapOvr>
    <a:overrideClrMapping bg1="lt1" tx1="dk1" bg2="lt2" tx2="dk2" accent1="accent1" accent2="accent2" accent3="accent3" accent4="accent4" accent5="accent5" accent6="accent6" hlink="hlink" folHlink="folHlink"/>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5/23/2019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2903124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5/23/2019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8338541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5/23/2019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0647764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98346978"/>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38580147"/>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封面">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81C10B52-C25F-4341-8535-9951F6585E55}"/>
              </a:ext>
            </a:extLst>
          </p:cNvPr>
          <p:cNvPicPr>
            <a:picLocks noChangeAspect="1"/>
          </p:cNvPicPr>
          <p:nvPr userDrawn="1"/>
        </p:nvPicPr>
        <p:blipFill>
          <a:blip r:embed="rId2"/>
          <a:stretch>
            <a:fillRect/>
          </a:stretch>
        </p:blipFill>
        <p:spPr>
          <a:xfrm rot="5400000">
            <a:off x="2076813" y="2800357"/>
            <a:ext cx="2476499" cy="76190"/>
          </a:xfrm>
          <a:prstGeom prst="rect">
            <a:avLst/>
          </a:prstGeom>
        </p:spPr>
      </p:pic>
      <p:pic>
        <p:nvPicPr>
          <p:cNvPr id="5" name="图片 4">
            <a:extLst>
              <a:ext uri="{FF2B5EF4-FFF2-40B4-BE49-F238E27FC236}">
                <a16:creationId xmlns:a16="http://schemas.microsoft.com/office/drawing/2014/main" id="{072A1416-71B0-4C5C-836C-8A6C502A9CE2}"/>
              </a:ext>
            </a:extLst>
          </p:cNvPr>
          <p:cNvPicPr>
            <a:picLocks noChangeAspect="1"/>
          </p:cNvPicPr>
          <p:nvPr userDrawn="1"/>
        </p:nvPicPr>
        <p:blipFill>
          <a:blip r:embed="rId3"/>
          <a:stretch>
            <a:fillRect/>
          </a:stretch>
        </p:blipFill>
        <p:spPr>
          <a:xfrm>
            <a:off x="1143645" y="1931346"/>
            <a:ext cx="1859906" cy="1447800"/>
          </a:xfrm>
          <a:prstGeom prst="rect">
            <a:avLst/>
          </a:prstGeom>
        </p:spPr>
      </p:pic>
      <p:sp>
        <p:nvSpPr>
          <p:cNvPr id="6" name="文本框 5">
            <a:extLst>
              <a:ext uri="{FF2B5EF4-FFF2-40B4-BE49-F238E27FC236}">
                <a16:creationId xmlns:a16="http://schemas.microsoft.com/office/drawing/2014/main" id="{C43952F2-1999-4490-B8FC-EFFF085C3AED}"/>
              </a:ext>
            </a:extLst>
          </p:cNvPr>
          <p:cNvSpPr txBox="1"/>
          <p:nvPr userDrawn="1"/>
        </p:nvSpPr>
        <p:spPr>
          <a:xfrm>
            <a:off x="1265073" y="3379147"/>
            <a:ext cx="1617050" cy="596315"/>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marL="0" marR="0" indent="0" algn="l" defTabSz="1828617" rtl="0" fontAlgn="auto" latinLnBrk="0" hangingPunct="0">
              <a:lnSpc>
                <a:spcPct val="100000"/>
              </a:lnSpc>
              <a:spcBef>
                <a:spcPts val="0"/>
              </a:spcBef>
              <a:spcAft>
                <a:spcPts val="0"/>
              </a:spcAft>
              <a:buClrTx/>
              <a:buSzTx/>
              <a:buFontTx/>
              <a:buNone/>
            </a:pPr>
            <a:r>
              <a:rPr kumimoji="0" lang="en-US" altLang="zh-CN" sz="3200" b="0" i="0" u="none" strike="noStrike" cap="none" spc="0" normalizeH="0" baseline="0" dirty="0">
                <a:ln>
                  <a:noFill/>
                </a:ln>
                <a:solidFill>
                  <a:srgbClr val="000000"/>
                </a:solidFill>
                <a:effectLst/>
                <a:uFillTx/>
                <a:latin typeface="+mn-lt"/>
                <a:ea typeface="+mn-ea"/>
                <a:cs typeface="+mn-cs"/>
                <a:sym typeface="Calibri" panose="020F0502020204030204"/>
              </a:rPr>
              <a:t>iluvatar</a:t>
            </a:r>
            <a:endParaRPr kumimoji="0" lang="zh-CN" altLang="en-US" sz="3200" b="0" i="0" u="none" strike="noStrike" cap="none" spc="0" normalizeH="0" baseline="0" dirty="0">
              <a:ln>
                <a:noFill/>
              </a:ln>
              <a:solidFill>
                <a:srgbClr val="000000"/>
              </a:solidFill>
              <a:effectLst/>
              <a:uFillTx/>
              <a:latin typeface="+mn-lt"/>
              <a:ea typeface="+mn-ea"/>
              <a:cs typeface="+mn-cs"/>
              <a:sym typeface="Calibri" panose="020F0502020204030204"/>
            </a:endParaRPr>
          </a:p>
        </p:txBody>
      </p:sp>
    </p:spTree>
    <p:extLst>
      <p:ext uri="{BB962C8B-B14F-4D97-AF65-F5344CB8AC3E}">
        <p14:creationId xmlns:p14="http://schemas.microsoft.com/office/powerpoint/2010/main" val="1598072476"/>
      </p:ext>
    </p:extLst>
  </p:cSld>
  <p:clrMapOvr>
    <a:overrideClrMapping bg1="lt1" tx1="dk1" bg2="lt2" tx2="dk2" accent1="accent1" accent2="accent2" accent3="accent3" accent4="accent4" accent5="accent5" accent6="accent6" hlink="hlink" folHlink="folHlink"/>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8_内容页3">
    <p:bg>
      <p:bgPr>
        <a:solidFill>
          <a:srgbClr val="FFFFFF"/>
        </a:solidFill>
        <a:effectLst/>
      </p:bgPr>
    </p:bg>
    <p:spTree>
      <p:nvGrpSpPr>
        <p:cNvPr id="1" name=""/>
        <p:cNvGrpSpPr/>
        <p:nvPr/>
      </p:nvGrpSpPr>
      <p:grpSpPr>
        <a:xfrm>
          <a:off x="0" y="0"/>
          <a:ext cx="0" cy="0"/>
          <a:chOff x="0" y="0"/>
          <a:chExt cx="0" cy="0"/>
        </a:xfrm>
      </p:grpSpPr>
      <p:sp>
        <p:nvSpPr>
          <p:cNvPr id="11" name="矩形 10"/>
          <p:cNvSpPr/>
          <p:nvPr userDrawn="1"/>
        </p:nvSpPr>
        <p:spPr>
          <a:xfrm rot="5400000" flipH="1">
            <a:off x="5683624" y="-5683626"/>
            <a:ext cx="824754" cy="12192004"/>
          </a:xfrm>
          <a:prstGeom prst="rect">
            <a:avLst/>
          </a:prstGeom>
          <a:gradFill flip="none" rotWithShape="1">
            <a:gsLst>
              <a:gs pos="0">
                <a:srgbClr val="00D3FF"/>
              </a:gs>
              <a:gs pos="100000">
                <a:srgbClr val="0067FF"/>
              </a:gs>
            </a:gsLst>
            <a:lin ang="540000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b"/>
          <a:lstStyle/>
          <a:p>
            <a:pPr algn="ctr"/>
            <a:endParaRPr lang="zh-CN" altLang="en-US" sz="1600" dirty="0">
              <a:latin typeface="微软雅黑" panose="020B0503020204020204" pitchFamily="34" charset="-122"/>
              <a:ea typeface="微软雅黑" panose="020B0503020204020204" pitchFamily="34" charset="-122"/>
            </a:endParaRPr>
          </a:p>
        </p:txBody>
      </p:sp>
      <p:sp>
        <p:nvSpPr>
          <p:cNvPr id="14" name="矩形 13"/>
          <p:cNvSpPr/>
          <p:nvPr userDrawn="1"/>
        </p:nvSpPr>
        <p:spPr>
          <a:xfrm rot="16200000" flipH="1">
            <a:off x="5958843" y="892849"/>
            <a:ext cx="121723" cy="11122090"/>
          </a:xfrm>
          <a:prstGeom prst="rect">
            <a:avLst/>
          </a:prstGeom>
          <a:gradFill flip="none" rotWithShape="1">
            <a:gsLst>
              <a:gs pos="0">
                <a:srgbClr val="00D3FF"/>
              </a:gs>
              <a:gs pos="100000">
                <a:srgbClr val="0067FF"/>
              </a:gs>
            </a:gsLst>
            <a:lin ang="540000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5" name="标题 1"/>
          <p:cNvSpPr>
            <a:spLocks noGrp="1"/>
          </p:cNvSpPr>
          <p:nvPr>
            <p:ph type="title"/>
          </p:nvPr>
        </p:nvSpPr>
        <p:spPr>
          <a:xfrm>
            <a:off x="-1" y="1"/>
            <a:ext cx="10515600" cy="822110"/>
          </a:xfrm>
          <a:prstGeom prst="rect">
            <a:avLst/>
          </a:prstGeom>
        </p:spPr>
        <p:txBody>
          <a:bodyPr anchor="ctr"/>
          <a:lstStyle>
            <a:lvl1pPr>
              <a:defRPr sz="32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17" name="TextBox 29"/>
          <p:cNvSpPr txBox="1"/>
          <p:nvPr userDrawn="1"/>
        </p:nvSpPr>
        <p:spPr>
          <a:xfrm>
            <a:off x="11568608" y="6517398"/>
            <a:ext cx="432048" cy="20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4994" rIns="89988" bIns="44994" anchor="ctr"/>
          <a:lstStyle>
            <a:defPPr>
              <a:defRPr lang="en-GB"/>
            </a:defPPr>
            <a:lvl1pPr algn="ctr" eaLnBrk="1" hangingPunct="1">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808080"/>
                </a:solidFill>
                <a:latin typeface="Noto Sans S Chinese Thin" pitchFamily="32" charset="0"/>
                <a:cs typeface="Noto Sans S Chinese Thin" pitchFamily="32"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9pPr>
          </a:lstStyle>
          <a:p>
            <a:pPr lvl="0"/>
            <a:fld id="{8C3EB004-FD7B-3344-8530-A45FE0A5C516}" type="slidenum">
              <a:rPr lang="en-US" sz="1100" b="1" smtClean="0">
                <a:latin typeface="Times" panose="02020603050405020304" pitchFamily="18" charset="0"/>
                <a:cs typeface="Times" panose="02020603050405020304" pitchFamily="18" charset="0"/>
                <a:sym typeface="Calibri" panose="020F0502020204030204"/>
              </a:rPr>
              <a:t>‹#›</a:t>
            </a:fld>
            <a:endParaRPr lang="en-US" sz="1100" b="1" dirty="0">
              <a:latin typeface="Times" panose="02020603050405020304" pitchFamily="18" charset="0"/>
              <a:cs typeface="Times" panose="02020603050405020304" pitchFamily="18" charset="0"/>
              <a:sym typeface="Calibri" panose="020F0502020204030204"/>
            </a:endParaRPr>
          </a:p>
        </p:txBody>
      </p:sp>
    </p:spTree>
    <p:extLst>
      <p:ext uri="{BB962C8B-B14F-4D97-AF65-F5344CB8AC3E}">
        <p14:creationId xmlns:p14="http://schemas.microsoft.com/office/powerpoint/2010/main" val="2160567191"/>
      </p:ext>
    </p:extLst>
  </p:cSld>
  <p:clrMapOvr>
    <a:masterClrMapping/>
  </p:clrMapOvr>
  <p:transition spd="med"/>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4 bullet layout ">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406401" y="381000"/>
            <a:ext cx="9501716" cy="412394"/>
          </a:xfrm>
        </p:spPr>
        <p:txBody>
          <a:bodyPr/>
          <a:lstStyle>
            <a:lvl1pPr>
              <a:defRPr sz="3200">
                <a:latin typeface="+mj-lt"/>
              </a:defRPr>
            </a:lvl1pPr>
          </a:lstStyle>
          <a:p>
            <a:r>
              <a:rPr lang="en-US" dirty="0"/>
              <a:t>Click to edit master title style</a:t>
            </a:r>
          </a:p>
        </p:txBody>
      </p:sp>
      <p:sp>
        <p:nvSpPr>
          <p:cNvPr id="5" name="Text Placeholder 3"/>
          <p:cNvSpPr>
            <a:spLocks noGrp="1"/>
          </p:cNvSpPr>
          <p:nvPr>
            <p:ph type="body" sz="quarter" idx="11"/>
          </p:nvPr>
        </p:nvSpPr>
        <p:spPr>
          <a:xfrm>
            <a:off x="812800" y="1752600"/>
            <a:ext cx="6908800" cy="3124200"/>
          </a:xfrm>
        </p:spPr>
        <p:txBody>
          <a:bodyPr/>
          <a:lstStyle>
            <a:lvl1pPr marL="228600" indent="-228600">
              <a:defRPr sz="2400"/>
            </a:lvl1pPr>
            <a:lvl2pPr marL="457200" indent="-228600">
              <a:buFont typeface="Calibri" panose="020F0502020204030204" pitchFamily="34" charset="0"/>
              <a:buChar char="−"/>
              <a:defRPr sz="2000"/>
            </a:lvl2pPr>
            <a:lvl3pPr marL="685800" indent="-228600">
              <a:buFont typeface="Arial" panose="020B0604020202020204" pitchFamily="34" charset="0"/>
              <a:buChar char="•"/>
              <a:defRPr sz="2000"/>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5845467"/>
      </p:ext>
    </p:extLst>
  </p:cSld>
  <p:clrMapOvr>
    <a:masterClrMapping/>
  </p:clrMapOvr>
  <p:transition>
    <p:wipe dir="r"/>
  </p:transition>
  <p:extLst>
    <p:ext uri="{DCECCB84-F9BA-43D5-87BE-67443E8EF086}">
      <p15:sldGuideLst xmlns:p15="http://schemas.microsoft.com/office/powerpoint/2012/main">
        <p15:guide id="1" orient="horz" pos="720">
          <p15:clr>
            <a:srgbClr val="FBAE40"/>
          </p15:clr>
        </p15:guide>
        <p15:guide id="2" orient="horz" pos="3456">
          <p15:clr>
            <a:srgbClr val="FBAE40"/>
          </p15:clr>
        </p15:guide>
        <p15:guide id="3" pos="512">
          <p15:clr>
            <a:srgbClr val="FBAE40"/>
          </p15:clr>
        </p15:guide>
        <p15:guide id="4" orient="horz" pos="1104">
          <p15:clr>
            <a:srgbClr val="FBAE40"/>
          </p15:clr>
        </p15:guide>
        <p15:guide id="5" orient="horz" pos="3072">
          <p15:clr>
            <a:srgbClr val="FBAE40"/>
          </p15:clr>
        </p15:guide>
        <p15:guide id="6" orient="horz" pos="57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内容页1">
    <p:bg>
      <p:bgPr>
        <a:solidFill>
          <a:srgbClr val="FFFFFF"/>
        </a:solidFill>
        <a:effectLst/>
      </p:bgPr>
    </p:bg>
    <p:spTree>
      <p:nvGrpSpPr>
        <p:cNvPr id="1" name=""/>
        <p:cNvGrpSpPr/>
        <p:nvPr/>
      </p:nvGrpSpPr>
      <p:grpSpPr>
        <a:xfrm>
          <a:off x="0" y="0"/>
          <a:ext cx="0" cy="0"/>
          <a:chOff x="0" y="0"/>
          <a:chExt cx="0" cy="0"/>
        </a:xfrm>
      </p:grpSpPr>
      <p:sp>
        <p:nvSpPr>
          <p:cNvPr id="16" name="矩形 15"/>
          <p:cNvSpPr/>
          <p:nvPr userDrawn="1"/>
        </p:nvSpPr>
        <p:spPr>
          <a:xfrm rot="16200000" flipH="1">
            <a:off x="5977905" y="-2409245"/>
            <a:ext cx="186206" cy="11122090"/>
          </a:xfrm>
          <a:prstGeom prst="rect">
            <a:avLst/>
          </a:prstGeom>
          <a:gradFill flip="none" rotWithShape="1">
            <a:gsLst>
              <a:gs pos="0">
                <a:srgbClr val="00D3FF"/>
              </a:gs>
              <a:gs pos="100000">
                <a:srgbClr val="0067FF"/>
              </a:gs>
            </a:gsLst>
            <a:lin ang="540000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8" name="标题 1"/>
          <p:cNvSpPr>
            <a:spLocks noGrp="1"/>
          </p:cNvSpPr>
          <p:nvPr>
            <p:ph type="title"/>
          </p:nvPr>
        </p:nvSpPr>
        <p:spPr>
          <a:xfrm>
            <a:off x="1143518" y="2132858"/>
            <a:ext cx="10432597" cy="795549"/>
          </a:xfrm>
          <a:prstGeom prst="rect">
            <a:avLst/>
          </a:prstGeom>
        </p:spPr>
        <p:txBody>
          <a:bodyPr anchor="ctr"/>
          <a:lstStyle>
            <a:lvl1pPr algn="ctr">
              <a:defRPr sz="4400">
                <a:solidFill>
                  <a:schemeClr val="tx1"/>
                </a:solidFill>
                <a:latin typeface="微软雅黑" panose="020B0503020204020204" pitchFamily="34" charset="-122"/>
                <a:ea typeface="微软雅黑" panose="020B0503020204020204" pitchFamily="34" charset="-122"/>
              </a:defRPr>
            </a:lvl1pPr>
          </a:lstStyle>
          <a:p>
            <a:r>
              <a:rPr lang="zh-CN" altLang="en-US" dirty="0"/>
              <a:t>单击此处编辑母版标题样式</a:t>
            </a:r>
          </a:p>
        </p:txBody>
      </p:sp>
      <p:sp>
        <p:nvSpPr>
          <p:cNvPr id="19" name="TextBox 29"/>
          <p:cNvSpPr txBox="1"/>
          <p:nvPr userDrawn="1"/>
        </p:nvSpPr>
        <p:spPr>
          <a:xfrm>
            <a:off x="11568608" y="6473988"/>
            <a:ext cx="432048" cy="267380"/>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714" tIns="25714" rIns="25714" bIns="25714" numCol="1" spcCol="38100" rtlCol="0" anchor="t">
            <a:spAutoFit/>
          </a:bodyPr>
          <a:lstStyle/>
          <a:p>
            <a:pPr marL="0" marR="0" indent="0" algn="l" defTabSz="914309" rtl="0" fontAlgn="auto" latinLnBrk="0" hangingPunct="0">
              <a:lnSpc>
                <a:spcPct val="100000"/>
              </a:lnSpc>
              <a:spcBef>
                <a:spcPts val="0"/>
              </a:spcBef>
              <a:spcAft>
                <a:spcPts val="0"/>
              </a:spcAft>
              <a:buClrTx/>
              <a:buSzTx/>
              <a:buFontTx/>
              <a:buNone/>
            </a:pPr>
            <a:fld id="{8C3EB004-FD7B-3344-8530-A45FE0A5C516}" type="slidenum">
              <a:rPr kumimoji="0" lang="en-US" sz="1400" b="0" i="0" u="none" strike="noStrike" cap="none" spc="0" normalizeH="0" baseline="0" smtClean="0">
                <a:ln>
                  <a:noFill/>
                </a:ln>
                <a:solidFill>
                  <a:schemeClr val="tx1"/>
                </a:solidFill>
                <a:effectLst/>
                <a:uFillTx/>
                <a:latin typeface="+mn-lt"/>
                <a:ea typeface="+mn-ea"/>
                <a:cs typeface="+mn-cs"/>
                <a:sym typeface="Calibri" panose="020F0502020204030204"/>
              </a:rPr>
              <a:pPr marL="0" marR="0" indent="0" algn="l" defTabSz="914309" rtl="0" fontAlgn="auto" latinLnBrk="0" hangingPunct="0">
                <a:lnSpc>
                  <a:spcPct val="100000"/>
                </a:lnSpc>
                <a:spcBef>
                  <a:spcPts val="0"/>
                </a:spcBef>
                <a:spcAft>
                  <a:spcPts val="0"/>
                </a:spcAft>
                <a:buClrTx/>
                <a:buSzTx/>
                <a:buFontTx/>
                <a:buNone/>
              </a:pPr>
              <a:t>‹#›</a:t>
            </a:fld>
            <a:endParaRPr kumimoji="0" lang="en-US" sz="1400" b="0" i="0" u="none" strike="noStrike" cap="none" spc="0" normalizeH="0" baseline="0" dirty="0">
              <a:ln>
                <a:noFill/>
              </a:ln>
              <a:solidFill>
                <a:schemeClr val="tx1"/>
              </a:solidFill>
              <a:effectLst/>
              <a:uFillTx/>
              <a:latin typeface="+mn-lt"/>
              <a:ea typeface="+mn-ea"/>
              <a:cs typeface="+mn-cs"/>
              <a:sym typeface="Calibri" panose="020F0502020204030204"/>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8_内容页3">
    <p:bg>
      <p:bgPr>
        <a:solidFill>
          <a:srgbClr val="FFFFFF"/>
        </a:solidFill>
        <a:effectLst/>
      </p:bgPr>
    </p:bg>
    <p:spTree>
      <p:nvGrpSpPr>
        <p:cNvPr id="1" name=""/>
        <p:cNvGrpSpPr/>
        <p:nvPr/>
      </p:nvGrpSpPr>
      <p:grpSpPr>
        <a:xfrm>
          <a:off x="0" y="0"/>
          <a:ext cx="0" cy="0"/>
          <a:chOff x="0" y="0"/>
          <a:chExt cx="0" cy="0"/>
        </a:xfrm>
      </p:grpSpPr>
      <p:sp>
        <p:nvSpPr>
          <p:cNvPr id="11" name="矩形 10"/>
          <p:cNvSpPr/>
          <p:nvPr userDrawn="1"/>
        </p:nvSpPr>
        <p:spPr>
          <a:xfrm rot="5400000" flipH="1">
            <a:off x="5683624" y="-5683626"/>
            <a:ext cx="824754" cy="12192004"/>
          </a:xfrm>
          <a:prstGeom prst="rect">
            <a:avLst/>
          </a:prstGeom>
          <a:gradFill flip="none" rotWithShape="1">
            <a:gsLst>
              <a:gs pos="0">
                <a:srgbClr val="00D3FF"/>
              </a:gs>
              <a:gs pos="100000">
                <a:srgbClr val="0067FF"/>
              </a:gs>
            </a:gsLst>
            <a:lin ang="540000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b"/>
          <a:lstStyle/>
          <a:p>
            <a:pPr algn="ctr"/>
            <a:endParaRPr lang="zh-CN" altLang="en-US" sz="1600" dirty="0">
              <a:latin typeface="微软雅黑" panose="020B0503020204020204" pitchFamily="34" charset="-122"/>
              <a:ea typeface="微软雅黑" panose="020B0503020204020204" pitchFamily="34" charset="-122"/>
            </a:endParaRPr>
          </a:p>
        </p:txBody>
      </p:sp>
      <p:sp>
        <p:nvSpPr>
          <p:cNvPr id="14" name="矩形 13"/>
          <p:cNvSpPr/>
          <p:nvPr userDrawn="1"/>
        </p:nvSpPr>
        <p:spPr>
          <a:xfrm rot="16200000" flipH="1">
            <a:off x="5958843" y="892849"/>
            <a:ext cx="121723" cy="11122090"/>
          </a:xfrm>
          <a:prstGeom prst="rect">
            <a:avLst/>
          </a:prstGeom>
          <a:gradFill flip="none" rotWithShape="1">
            <a:gsLst>
              <a:gs pos="0">
                <a:srgbClr val="00D3FF"/>
              </a:gs>
              <a:gs pos="100000">
                <a:srgbClr val="0067FF"/>
              </a:gs>
            </a:gsLst>
            <a:lin ang="5400000" scaled="0"/>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5" name="标题 1"/>
          <p:cNvSpPr>
            <a:spLocks noGrp="1"/>
          </p:cNvSpPr>
          <p:nvPr>
            <p:ph type="title"/>
          </p:nvPr>
        </p:nvSpPr>
        <p:spPr>
          <a:xfrm>
            <a:off x="-1" y="1"/>
            <a:ext cx="10515600" cy="822110"/>
          </a:xfrm>
          <a:prstGeom prst="rect">
            <a:avLst/>
          </a:prstGeom>
        </p:spPr>
        <p:txBody>
          <a:bodyPr anchor="ctr"/>
          <a:lstStyle>
            <a:lvl1pPr>
              <a:defRPr sz="3200" b="1">
                <a:solidFill>
                  <a:schemeClr val="bg1"/>
                </a:solidFill>
                <a:latin typeface="Arial" panose="020B0604020202020204" pitchFamily="34" charset="0"/>
                <a:ea typeface="微软雅黑" panose="020B0503020204020204" pitchFamily="34" charset="-122"/>
                <a:cs typeface="Arial" panose="020B0604020202020204" pitchFamily="34" charset="0"/>
              </a:defRPr>
            </a:lvl1pPr>
          </a:lstStyle>
          <a:p>
            <a:r>
              <a:rPr lang="zh-CN" altLang="en-US" dirty="0"/>
              <a:t>单击此处编辑母版标题样式</a:t>
            </a:r>
          </a:p>
        </p:txBody>
      </p:sp>
      <p:sp>
        <p:nvSpPr>
          <p:cNvPr id="17" name="TextBox 29"/>
          <p:cNvSpPr txBox="1"/>
          <p:nvPr userDrawn="1"/>
        </p:nvSpPr>
        <p:spPr>
          <a:xfrm>
            <a:off x="11568608" y="6517398"/>
            <a:ext cx="432048" cy="20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4994" rIns="89988" bIns="44994" anchor="ctr"/>
          <a:lstStyle>
            <a:defPPr>
              <a:defRPr lang="en-GB"/>
            </a:defPPr>
            <a:lvl1pPr algn="ctr" eaLnBrk="1" hangingPunct="1">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000">
                <a:solidFill>
                  <a:srgbClr val="808080"/>
                </a:solidFill>
                <a:latin typeface="Noto Sans S Chinese Thin" pitchFamily="32" charset="0"/>
                <a:cs typeface="Noto Sans S Chinese Thin" pitchFamily="32"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9pPr>
          </a:lstStyle>
          <a:p>
            <a:pPr lvl="0"/>
            <a:fld id="{8C3EB004-FD7B-3344-8530-A45FE0A5C516}" type="slidenum">
              <a:rPr lang="en-US" sz="1100" b="1" smtClean="0">
                <a:latin typeface="Times" panose="02020603050405020304" pitchFamily="18" charset="0"/>
                <a:cs typeface="Times" panose="02020603050405020304" pitchFamily="18" charset="0"/>
                <a:sym typeface="Calibri" panose="020F0502020204030204"/>
              </a:rPr>
              <a:t>‹#›</a:t>
            </a:fld>
            <a:endParaRPr lang="en-US" sz="1100" b="1" dirty="0">
              <a:latin typeface="Times" panose="02020603050405020304" pitchFamily="18" charset="0"/>
              <a:cs typeface="Times" panose="02020603050405020304" pitchFamily="18" charset="0"/>
              <a:sym typeface="Calibri" panose="020F0502020204030204"/>
            </a:endParaRPr>
          </a:p>
        </p:txBody>
      </p:sp>
    </p:spTree>
  </p:cSld>
  <p:clrMapOvr>
    <a:masterClrMapping/>
  </p:clrMapOvr>
  <p:transition spd="med"/>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8249462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4466985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dirty="0"/>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0434342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5/23/2019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9576473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5/23/2019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2208017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5/23/2019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4392853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6"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020058" y="6172204"/>
            <a:ext cx="1125000" cy="666375"/>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ransition spd="med"/>
  <p:hf sldNum="0" hdr="0" ftr="0" dt="0"/>
  <p:txStyles>
    <p:titleStyle>
      <a:lvl1pPr marL="0" marR="0" indent="0"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1pPr>
      <a:lvl2pPr marL="0" marR="0" indent="0"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2pPr>
      <a:lvl3pPr marL="0" marR="0" indent="0"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3pPr>
      <a:lvl4pPr marL="0" marR="0" indent="0"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4pPr>
      <a:lvl5pPr marL="0" marR="0" indent="0"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5pPr>
      <a:lvl6pPr marL="0" marR="0" indent="228577"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6pPr>
      <a:lvl7pPr marL="0" marR="0" indent="457154"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7pPr>
      <a:lvl8pPr marL="0" marR="0" indent="685731"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8pPr>
      <a:lvl9pPr marL="0" marR="0" indent="914309" algn="l" defTabSz="914309" rtl="0" latinLnBrk="0">
        <a:lnSpc>
          <a:spcPct val="100000"/>
        </a:lnSpc>
        <a:spcBef>
          <a:spcPts val="0"/>
        </a:spcBef>
        <a:spcAft>
          <a:spcPts val="0"/>
        </a:spcAft>
        <a:buClrTx/>
        <a:buSzTx/>
        <a:buFontTx/>
        <a:buNone/>
        <a:defRPr sz="2500" b="0" i="0" u="none" strike="noStrike" cap="none" spc="0" baseline="0">
          <a:ln>
            <a:noFill/>
          </a:ln>
          <a:solidFill>
            <a:srgbClr val="C00000"/>
          </a:solidFill>
          <a:uFillTx/>
          <a:latin typeface="+mn-lt"/>
          <a:ea typeface="+mn-ea"/>
          <a:cs typeface="+mn-cs"/>
          <a:sym typeface="Calibri" panose="020F0502020204030204"/>
        </a:defRPr>
      </a:lvl9pPr>
    </p:titleStyle>
    <p:bodyStyle>
      <a:lvl1pPr marL="308579" marR="0" indent="-308579" algn="l" defTabSz="914309" rtl="0" latinLnBrk="0">
        <a:lnSpc>
          <a:spcPct val="100000"/>
        </a:lnSpc>
        <a:spcBef>
          <a:spcPts val="450"/>
        </a:spcBef>
        <a:spcAft>
          <a:spcPts val="0"/>
        </a:spcAft>
        <a:buClrTx/>
        <a:buSzPct val="90000"/>
        <a:buFontTx/>
        <a:buBlip>
          <a:blip r:embed="rId7"/>
        </a:buBlip>
        <a:defRPr sz="1800" b="0" i="0" u="none" strike="noStrike" cap="none" spc="0" baseline="0">
          <a:ln>
            <a:noFill/>
          </a:ln>
          <a:solidFill>
            <a:srgbClr val="000000"/>
          </a:solidFill>
          <a:uFillTx/>
          <a:latin typeface="+mn-lt"/>
          <a:ea typeface="+mn-ea"/>
          <a:cs typeface="+mn-cs"/>
          <a:sym typeface="Calibri" panose="020F0502020204030204"/>
        </a:defRPr>
      </a:lvl1pPr>
      <a:lvl2pPr marL="514299" marR="0" indent="-285721" algn="l" defTabSz="914309" rtl="0" latinLnBrk="0">
        <a:lnSpc>
          <a:spcPct val="100000"/>
        </a:lnSpc>
        <a:spcBef>
          <a:spcPts val="450"/>
        </a:spcBef>
        <a:spcAft>
          <a:spcPts val="0"/>
        </a:spcAft>
        <a:buClrTx/>
        <a:buSzPct val="75000"/>
        <a:buFontTx/>
        <a:buBlip>
          <a:blip r:embed="rId8"/>
        </a:buBlip>
        <a:defRPr sz="1800" b="0" i="0" u="none" strike="noStrike" cap="none" spc="0" baseline="0">
          <a:ln>
            <a:noFill/>
          </a:ln>
          <a:solidFill>
            <a:srgbClr val="000000"/>
          </a:solidFill>
          <a:uFillTx/>
          <a:latin typeface="+mn-lt"/>
          <a:ea typeface="+mn-ea"/>
          <a:cs typeface="+mn-cs"/>
          <a:sym typeface="Calibri" panose="020F0502020204030204"/>
        </a:defRPr>
      </a:lvl2pPr>
      <a:lvl3pPr marL="714304" marR="0" indent="-257149" algn="l" defTabSz="914309" rtl="0" latinLnBrk="0">
        <a:lnSpc>
          <a:spcPct val="100000"/>
        </a:lnSpc>
        <a:spcBef>
          <a:spcPts val="450"/>
        </a:spcBef>
        <a:spcAft>
          <a:spcPts val="0"/>
        </a:spcAft>
        <a:buClrTx/>
        <a:buSzPct val="50000"/>
        <a:buFontTx/>
        <a:buBlip>
          <a:blip r:embed="rId8"/>
        </a:buBlip>
        <a:defRPr sz="1800" b="0" i="0" u="none" strike="noStrike" cap="none" spc="0" baseline="0">
          <a:ln>
            <a:noFill/>
          </a:ln>
          <a:solidFill>
            <a:srgbClr val="000000"/>
          </a:solidFill>
          <a:uFillTx/>
          <a:latin typeface="+mn-lt"/>
          <a:ea typeface="+mn-ea"/>
          <a:cs typeface="+mn-cs"/>
          <a:sym typeface="Calibri" panose="020F0502020204030204"/>
        </a:defRPr>
      </a:lvl3pPr>
      <a:lvl4pPr marL="891451" marR="0" indent="-205719" algn="l" defTabSz="914309" rtl="0" latinLnBrk="0">
        <a:lnSpc>
          <a:spcPct val="100000"/>
        </a:lnSpc>
        <a:spcBef>
          <a:spcPts val="450"/>
        </a:spcBef>
        <a:spcAft>
          <a:spcPts val="0"/>
        </a:spcAft>
        <a:buClrTx/>
        <a:buSzPct val="100000"/>
        <a:buFontTx/>
        <a:buChar char="–"/>
        <a:defRPr sz="1800" b="0" i="0" u="none" strike="noStrike" cap="none" spc="0" baseline="0">
          <a:ln>
            <a:noFill/>
          </a:ln>
          <a:solidFill>
            <a:srgbClr val="000000"/>
          </a:solidFill>
          <a:uFillTx/>
          <a:latin typeface="+mn-lt"/>
          <a:ea typeface="+mn-ea"/>
          <a:cs typeface="+mn-cs"/>
          <a:sym typeface="Calibri" panose="020F0502020204030204"/>
        </a:defRPr>
      </a:lvl4pPr>
      <a:lvl5pPr marL="1120028" marR="0" indent="-205719" algn="l" defTabSz="914309" rtl="0" latinLnBrk="0">
        <a:lnSpc>
          <a:spcPct val="100000"/>
        </a:lnSpc>
        <a:spcBef>
          <a:spcPts val="450"/>
        </a:spcBef>
        <a:spcAft>
          <a:spcPts val="0"/>
        </a:spcAft>
        <a:buClrTx/>
        <a:buSzPct val="100000"/>
        <a:buFontTx/>
        <a:buChar char="»"/>
        <a:defRPr sz="1800" b="0" i="0" u="none" strike="noStrike" cap="none" spc="0" baseline="0">
          <a:ln>
            <a:noFill/>
          </a:ln>
          <a:solidFill>
            <a:srgbClr val="000000"/>
          </a:solidFill>
          <a:uFillTx/>
          <a:latin typeface="+mn-lt"/>
          <a:ea typeface="+mn-ea"/>
          <a:cs typeface="+mn-cs"/>
          <a:sym typeface="Calibri" panose="020F0502020204030204"/>
        </a:defRPr>
      </a:lvl5pPr>
      <a:lvl6pPr marL="1348605" marR="0" indent="-205719" algn="l" defTabSz="914309" rtl="0" latinLnBrk="0">
        <a:lnSpc>
          <a:spcPct val="100000"/>
        </a:lnSpc>
        <a:spcBef>
          <a:spcPts val="450"/>
        </a:spcBef>
        <a:spcAft>
          <a:spcPts val="0"/>
        </a:spcAft>
        <a:buClrTx/>
        <a:buSzPct val="100000"/>
        <a:buFontTx/>
        <a:buChar char="»"/>
        <a:defRPr sz="1800" b="0" i="0" u="none" strike="noStrike" cap="none" spc="0" baseline="0">
          <a:ln>
            <a:noFill/>
          </a:ln>
          <a:solidFill>
            <a:srgbClr val="000000"/>
          </a:solidFill>
          <a:uFillTx/>
          <a:latin typeface="+mn-lt"/>
          <a:ea typeface="+mn-ea"/>
          <a:cs typeface="+mn-cs"/>
          <a:sym typeface="Calibri" panose="020F0502020204030204"/>
        </a:defRPr>
      </a:lvl6pPr>
      <a:lvl7pPr marL="1577182" marR="0" indent="-205719" algn="l" defTabSz="914309" rtl="0" latinLnBrk="0">
        <a:lnSpc>
          <a:spcPct val="100000"/>
        </a:lnSpc>
        <a:spcBef>
          <a:spcPts val="450"/>
        </a:spcBef>
        <a:spcAft>
          <a:spcPts val="0"/>
        </a:spcAft>
        <a:buClrTx/>
        <a:buSzPct val="100000"/>
        <a:buFontTx/>
        <a:buChar char="»"/>
        <a:defRPr sz="1800" b="0" i="0" u="none" strike="noStrike" cap="none" spc="0" baseline="0">
          <a:ln>
            <a:noFill/>
          </a:ln>
          <a:solidFill>
            <a:srgbClr val="000000"/>
          </a:solidFill>
          <a:uFillTx/>
          <a:latin typeface="+mn-lt"/>
          <a:ea typeface="+mn-ea"/>
          <a:cs typeface="+mn-cs"/>
          <a:sym typeface="Calibri" panose="020F0502020204030204"/>
        </a:defRPr>
      </a:lvl7pPr>
      <a:lvl8pPr marL="1805759" marR="0" indent="-205719" algn="l" defTabSz="914309" rtl="0" latinLnBrk="0">
        <a:lnSpc>
          <a:spcPct val="100000"/>
        </a:lnSpc>
        <a:spcBef>
          <a:spcPts val="450"/>
        </a:spcBef>
        <a:spcAft>
          <a:spcPts val="0"/>
        </a:spcAft>
        <a:buClrTx/>
        <a:buSzPct val="100000"/>
        <a:buFontTx/>
        <a:buChar char="»"/>
        <a:defRPr sz="1800" b="0" i="0" u="none" strike="noStrike" cap="none" spc="0" baseline="0">
          <a:ln>
            <a:noFill/>
          </a:ln>
          <a:solidFill>
            <a:srgbClr val="000000"/>
          </a:solidFill>
          <a:uFillTx/>
          <a:latin typeface="+mn-lt"/>
          <a:ea typeface="+mn-ea"/>
          <a:cs typeface="+mn-cs"/>
          <a:sym typeface="Calibri" panose="020F0502020204030204"/>
        </a:defRPr>
      </a:lvl8pPr>
      <a:lvl9pPr marL="2034337" marR="0" indent="-205719" algn="l" defTabSz="914309" rtl="0" latinLnBrk="0">
        <a:lnSpc>
          <a:spcPct val="100000"/>
        </a:lnSpc>
        <a:spcBef>
          <a:spcPts val="450"/>
        </a:spcBef>
        <a:spcAft>
          <a:spcPts val="0"/>
        </a:spcAft>
        <a:buClrTx/>
        <a:buSzPct val="100000"/>
        <a:buFontTx/>
        <a:buChar char="»"/>
        <a:defRPr sz="1800" b="0" i="0" u="none" strike="noStrike" cap="none" spc="0" baseline="0">
          <a:ln>
            <a:noFill/>
          </a:ln>
          <a:solidFill>
            <a:srgbClr val="000000"/>
          </a:solidFill>
          <a:uFillTx/>
          <a:latin typeface="+mn-lt"/>
          <a:ea typeface="+mn-ea"/>
          <a:cs typeface="+mn-cs"/>
          <a:sym typeface="Calibri" panose="020F0502020204030204"/>
        </a:defRPr>
      </a:lvl9pPr>
    </p:bodyStyle>
    <p:otherStyle>
      <a:lvl1pPr marL="0" marR="0" indent="0"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1pPr>
      <a:lvl2pPr marL="0" marR="0" indent="228577"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2pPr>
      <a:lvl3pPr marL="0" marR="0" indent="457154"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3pPr>
      <a:lvl4pPr marL="0" marR="0" indent="685731"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4pPr>
      <a:lvl5pPr marL="0" marR="0" indent="914309"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5pPr>
      <a:lvl6pPr marL="0" marR="0" indent="1142886"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6pPr>
      <a:lvl7pPr marL="0" marR="0" indent="1371463"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7pPr>
      <a:lvl8pPr marL="0" marR="0" indent="1600040"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8pPr>
      <a:lvl9pPr marL="0" marR="0" indent="1828617" algn="r" defTabSz="914309" rtl="0" latinLnBrk="0">
        <a:lnSpc>
          <a:spcPct val="100000"/>
        </a:lnSpc>
        <a:spcBef>
          <a:spcPts val="0"/>
        </a:spcBef>
        <a:spcAft>
          <a:spcPts val="0"/>
        </a:spcAft>
        <a:buClrTx/>
        <a:buSzTx/>
        <a:buFontTx/>
        <a:buNone/>
        <a:defRPr sz="900" b="0" i="0" u="none" strike="noStrike" cap="none" spc="0" baseline="0">
          <a:ln>
            <a:noFill/>
          </a:ln>
          <a:solidFill>
            <a:schemeClr val="tx1"/>
          </a:solidFill>
          <a:uFillTx/>
          <a:latin typeface="+mn-lt"/>
          <a:ea typeface="+mn-ea"/>
          <a:cs typeface="+mn-cs"/>
          <a:sym typeface="Arial" panose="020B0604020202020204" pitchFamily="34" charset="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5/23/2019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图片 6">
            <a:extLst>
              <a:ext uri="{FF2B5EF4-FFF2-40B4-BE49-F238E27FC236}">
                <a16:creationId xmlns:a16="http://schemas.microsoft.com/office/drawing/2014/main" id="{FDC95ECC-C6F2-4996-868E-2A95A4131EB9}"/>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020058" y="6172204"/>
            <a:ext cx="1125000" cy="666375"/>
          </a:xfrm>
          <a:prstGeom prst="rect">
            <a:avLst/>
          </a:prstGeom>
        </p:spPr>
      </p:pic>
    </p:spTree>
    <p:extLst>
      <p:ext uri="{BB962C8B-B14F-4D97-AF65-F5344CB8AC3E}">
        <p14:creationId xmlns:p14="http://schemas.microsoft.com/office/powerpoint/2010/main" val="27211603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6.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3873836" y="1551234"/>
            <a:ext cx="7847578" cy="2231730"/>
          </a:xfrm>
          <a:prstGeom prst="rect">
            <a:avLst/>
          </a:prstGeom>
          <a:solidFill>
            <a:srgbClr val="FFFFFF"/>
          </a:solidFill>
          <a:ln>
            <a:noFill/>
          </a:ln>
        </p:spPr>
        <p:txBody>
          <a:bodyPr wrap="square" anchor="ctr">
            <a:spAutoFit/>
          </a:bodyPr>
          <a:lstStyle/>
          <a:p>
            <a:pPr eaLnBrk="1">
              <a:lnSpc>
                <a:spcPct val="150000"/>
              </a:lnSpc>
              <a:defRPr/>
            </a:pPr>
            <a:r>
              <a:rPr lang="en-US" sz="3200" b="1" dirty="0">
                <a:solidFill>
                  <a:srgbClr val="0070C0"/>
                </a:solidFill>
                <a:latin typeface="Calibri" panose="020F0502020204030204" pitchFamily="34" charset="0"/>
                <a:cs typeface="Arial" panose="020B0604020202020204" pitchFamily="34" charset="0"/>
                <a:sym typeface="Arial" panose="020B0604020202020204" pitchFamily="34" charset="0"/>
              </a:rPr>
              <a:t>Maximize TOPS (Tera Operations Per Second) per Watt </a:t>
            </a:r>
            <a:r>
              <a:rPr lang="en-US" altLang="x-none" sz="3200" b="1" dirty="0">
                <a:solidFill>
                  <a:srgbClr val="0070C0"/>
                </a:solidFill>
                <a:latin typeface="Calibri" panose="020F0502020204030204" pitchFamily="34" charset="0"/>
                <a:cs typeface="Arial" panose="020B0604020202020204" pitchFamily="34" charset="0"/>
                <a:sym typeface="Arial" panose="020B0604020202020204" pitchFamily="34" charset="0"/>
              </a:rPr>
              <a:t>for AI Chip using Early Power Analysis and Reduction</a:t>
            </a:r>
          </a:p>
        </p:txBody>
      </p:sp>
      <p:sp>
        <p:nvSpPr>
          <p:cNvPr id="11268" name="Rectangle 2"/>
          <p:cNvSpPr>
            <a:spLocks noChangeArrowheads="1"/>
          </p:cNvSpPr>
          <p:nvPr/>
        </p:nvSpPr>
        <p:spPr bwMode="auto">
          <a:xfrm>
            <a:off x="3886488" y="4190901"/>
            <a:ext cx="6334887" cy="952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9988" tIns="44994" rIns="89988" bIns="44994">
            <a:spAutoFit/>
          </a:bodyPr>
          <a:lstStyle>
            <a:lvl1pPr>
              <a:lnSpc>
                <a:spcPct val="123000"/>
              </a:lnSpc>
              <a:spcBef>
                <a:spcPts val="142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微软雅黑" panose="020B0503020204020204" pitchFamily="34" charset="-122"/>
                <a:ea typeface="微软雅黑" panose="020B0503020204020204" pitchFamily="34" charset="-122"/>
              </a:defRPr>
            </a:lvl1pPr>
            <a:lvl2pPr>
              <a:lnSpc>
                <a:spcPct val="123000"/>
              </a:lnSpc>
              <a:spcBef>
                <a:spcPts val="114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微软雅黑" panose="020B0503020204020204" pitchFamily="34" charset="-122"/>
                <a:ea typeface="微软雅黑" panose="020B0503020204020204" pitchFamily="34" charset="-122"/>
              </a:defRPr>
            </a:lvl2pPr>
            <a:lvl3pPr>
              <a:lnSpc>
                <a:spcPct val="123000"/>
              </a:lnSpc>
              <a:spcBef>
                <a:spcPts val="85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微软雅黑" panose="020B0503020204020204" pitchFamily="34" charset="-122"/>
                <a:ea typeface="微软雅黑" panose="020B0503020204020204" pitchFamily="34" charset="-122"/>
              </a:defRPr>
            </a:lvl3pPr>
            <a:lvl4pPr>
              <a:lnSpc>
                <a:spcPct val="123000"/>
              </a:lnSpc>
              <a:spcBef>
                <a:spcPts val="575"/>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微软雅黑" panose="020B0503020204020204" pitchFamily="34" charset="-122"/>
                <a:ea typeface="微软雅黑" panose="020B0503020204020204" pitchFamily="34" charset="-122"/>
              </a:defRPr>
            </a:lvl4pPr>
            <a:lvl5pPr>
              <a:lnSpc>
                <a:spcPct val="123000"/>
              </a:lnSpc>
              <a:spcBef>
                <a:spcPts val="29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微软雅黑" panose="020B0503020204020204" pitchFamily="34" charset="-122"/>
                <a:ea typeface="微软雅黑" panose="020B0503020204020204" pitchFamily="34" charset="-122"/>
              </a:defRPr>
            </a:lvl5pPr>
            <a:lvl6pPr marL="2514600" indent="-228600" defTabSz="457200" eaLnBrk="0" fontAlgn="base" hangingPunct="0">
              <a:lnSpc>
                <a:spcPct val="123000"/>
              </a:lnSpc>
              <a:spcBef>
                <a:spcPts val="29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微软雅黑" panose="020B0503020204020204" pitchFamily="34" charset="-122"/>
                <a:ea typeface="微软雅黑" panose="020B0503020204020204" pitchFamily="34" charset="-122"/>
              </a:defRPr>
            </a:lvl6pPr>
            <a:lvl7pPr marL="2971800" indent="-228600" defTabSz="457200" eaLnBrk="0" fontAlgn="base" hangingPunct="0">
              <a:lnSpc>
                <a:spcPct val="123000"/>
              </a:lnSpc>
              <a:spcBef>
                <a:spcPts val="29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微软雅黑" panose="020B0503020204020204" pitchFamily="34" charset="-122"/>
                <a:ea typeface="微软雅黑" panose="020B0503020204020204" pitchFamily="34" charset="-122"/>
              </a:defRPr>
            </a:lvl7pPr>
            <a:lvl8pPr marL="3429000" indent="-228600" defTabSz="457200" eaLnBrk="0" fontAlgn="base" hangingPunct="0">
              <a:lnSpc>
                <a:spcPct val="123000"/>
              </a:lnSpc>
              <a:spcBef>
                <a:spcPts val="29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微软雅黑" panose="020B0503020204020204" pitchFamily="34" charset="-122"/>
                <a:ea typeface="微软雅黑" panose="020B0503020204020204" pitchFamily="34" charset="-122"/>
              </a:defRPr>
            </a:lvl8pPr>
            <a:lvl9pPr marL="3886200" indent="-228600" defTabSz="457200" eaLnBrk="0" fontAlgn="base" hangingPunct="0">
              <a:lnSpc>
                <a:spcPct val="123000"/>
              </a:lnSpc>
              <a:spcBef>
                <a:spcPts val="29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微软雅黑" panose="020B0503020204020204" pitchFamily="34" charset="-122"/>
                <a:ea typeface="微软雅黑" panose="020B0503020204020204" pitchFamily="34" charset="-122"/>
              </a:defRPr>
            </a:lvl9pPr>
          </a:lstStyle>
          <a:p>
            <a:pPr eaLnBrk="1">
              <a:lnSpc>
                <a:spcPct val="100000"/>
              </a:lnSpc>
              <a:spcBef>
                <a:spcPct val="0"/>
              </a:spcBef>
              <a:buClrTx/>
              <a:buFontTx/>
              <a:buNone/>
              <a:defRPr/>
            </a:pPr>
            <a:r>
              <a:rPr lang="en-US" altLang="zh-CN" sz="1400" dirty="0">
                <a:latin typeface="Arial" panose="020B0604020202020204" pitchFamily="34" charset="0"/>
                <a:cs typeface="Arial" panose="020B0604020202020204" pitchFamily="34" charset="0"/>
              </a:rPr>
              <a:t>Sun Ling                lings@iluvatar.ai</a:t>
            </a:r>
            <a:endParaRPr lang="en-US" altLang="en-US" sz="1400" b="1" dirty="0">
              <a:solidFill>
                <a:srgbClr val="3D3633"/>
              </a:solidFill>
              <a:latin typeface="Arial" panose="020B0604020202020204" pitchFamily="34" charset="0"/>
              <a:cs typeface="Arial" panose="020B0604020202020204" pitchFamily="34" charset="0"/>
              <a:sym typeface="Arial" panose="020B0604020202020204" pitchFamily="34" charset="0"/>
            </a:endParaRPr>
          </a:p>
          <a:p>
            <a:pPr eaLnBrk="1">
              <a:lnSpc>
                <a:spcPct val="100000"/>
              </a:lnSpc>
              <a:spcBef>
                <a:spcPct val="0"/>
              </a:spcBef>
              <a:buClrTx/>
              <a:buFontTx/>
              <a:buNone/>
              <a:defRPr/>
            </a:pPr>
            <a:r>
              <a:rPr lang="en-US" altLang="zh-CN" sz="1400" dirty="0">
                <a:latin typeface="Arial" panose="020B0604020202020204" pitchFamily="34" charset="0"/>
                <a:cs typeface="Arial" panose="020B0604020202020204" pitchFamily="34" charset="0"/>
              </a:rPr>
              <a:t>Gan Zhenhua        zhgan@iluvatar.ai</a:t>
            </a:r>
          </a:p>
          <a:p>
            <a:pPr eaLnBrk="1">
              <a:lnSpc>
                <a:spcPct val="100000"/>
              </a:lnSpc>
              <a:spcBef>
                <a:spcPct val="0"/>
              </a:spcBef>
              <a:buClrTx/>
              <a:buFontTx/>
              <a:buNone/>
              <a:defRPr/>
            </a:pPr>
            <a:r>
              <a:rPr lang="en-US" altLang="en-US" sz="1400" dirty="0">
                <a:solidFill>
                  <a:srgbClr val="3D3633"/>
                </a:solidFill>
                <a:latin typeface="Arial" panose="020B0604020202020204" pitchFamily="34" charset="0"/>
                <a:cs typeface="Arial" panose="020B0604020202020204" pitchFamily="34" charset="0"/>
                <a:sym typeface="Arial" panose="020B0604020202020204" pitchFamily="34" charset="0"/>
              </a:rPr>
              <a:t>Zhang Du              du.zhang@iluvatar.ai</a:t>
            </a:r>
          </a:p>
          <a:p>
            <a:pPr eaLnBrk="1">
              <a:lnSpc>
                <a:spcPct val="100000"/>
              </a:lnSpc>
              <a:spcBef>
                <a:spcPct val="0"/>
              </a:spcBef>
              <a:buClrTx/>
              <a:buFontTx/>
              <a:buNone/>
              <a:defRPr/>
            </a:pPr>
            <a:r>
              <a:rPr lang="en-US" altLang="en-US" sz="1400" dirty="0">
                <a:latin typeface="Arial" panose="020B0604020202020204" pitchFamily="34" charset="0"/>
                <a:cs typeface="Arial" panose="020B0604020202020204" pitchFamily="34" charset="0"/>
                <a:sym typeface="Arial" panose="020B0604020202020204" pitchFamily="34" charset="0"/>
              </a:rPr>
              <a:t>Peng Cheng          cheng.peng@ansys.com</a:t>
            </a:r>
            <a:endParaRPr lang="x-none" altLang="en-US" sz="1400" dirty="0">
              <a:cs typeface="Arial" panose="020B0604020202020204" pitchFamily="34" charset="0"/>
              <a:sym typeface="Arial" panose="020B0604020202020204" pitchFamily="34" charset="0"/>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A590E6-61CD-4EE4-B287-5EF207CB355D}"/>
              </a:ext>
            </a:extLst>
          </p:cNvPr>
          <p:cNvSpPr>
            <a:spLocks noGrp="1"/>
          </p:cNvSpPr>
          <p:nvPr>
            <p:ph type="title"/>
          </p:nvPr>
        </p:nvSpPr>
        <p:spPr/>
        <p:txBody>
          <a:bodyPr/>
          <a:lstStyle/>
          <a:p>
            <a:r>
              <a:rPr lang="en-US" altLang="zh-CN" dirty="0"/>
              <a:t> </a:t>
            </a:r>
            <a:r>
              <a:rPr lang="en-US" altLang="zh-CN" sz="2400" dirty="0"/>
              <a:t>Summary</a:t>
            </a:r>
            <a:endParaRPr lang="zh-CN" altLang="en-US" sz="2400" dirty="0"/>
          </a:p>
        </p:txBody>
      </p:sp>
      <p:sp>
        <p:nvSpPr>
          <p:cNvPr id="3" name="文本框 2">
            <a:extLst>
              <a:ext uri="{FF2B5EF4-FFF2-40B4-BE49-F238E27FC236}">
                <a16:creationId xmlns:a16="http://schemas.microsoft.com/office/drawing/2014/main" id="{BC1FB3EC-14E6-44E5-87C3-1D84B1ADB2DE}"/>
              </a:ext>
            </a:extLst>
          </p:cNvPr>
          <p:cNvSpPr txBox="1"/>
          <p:nvPr/>
        </p:nvSpPr>
        <p:spPr>
          <a:xfrm>
            <a:off x="762694" y="1295678"/>
            <a:ext cx="10438041" cy="3181224"/>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marL="457154" indent="-457154" defTabSz="1828617" fontAlgn="auto">
              <a:spcBef>
                <a:spcPts val="0"/>
              </a:spcBef>
              <a:spcAft>
                <a:spcPts val="0"/>
              </a:spcAft>
              <a:buFont typeface="Arial" panose="020B0604020202020204" pitchFamily="34" charset="0"/>
              <a:buChar char="•"/>
            </a:pPr>
            <a:r>
              <a:rPr lang="en-US" altLang="zh-CN" sz="2000" dirty="0">
                <a:solidFill>
                  <a:srgbClr val="000000"/>
                </a:solidFill>
                <a:latin typeface="+mn-lt"/>
                <a:ea typeface="+mn-ea"/>
                <a:sym typeface="Calibri" panose="020F0502020204030204"/>
              </a:rPr>
              <a:t>TOPS per Watt is a critical metric that AI chips compete on. </a:t>
            </a:r>
          </a:p>
          <a:p>
            <a:pPr marL="457154" indent="-457154" defTabSz="1828617" fontAlgn="auto">
              <a:spcBef>
                <a:spcPts val="0"/>
              </a:spcBef>
              <a:spcAft>
                <a:spcPts val="0"/>
              </a:spcAft>
              <a:buFont typeface="Arial" panose="020B0604020202020204" pitchFamily="34" charset="0"/>
              <a:buChar char="•"/>
            </a:pPr>
            <a:endParaRPr lang="en-US" altLang="zh-CN" sz="2000" dirty="0">
              <a:solidFill>
                <a:srgbClr val="000000"/>
              </a:solidFill>
              <a:latin typeface="+mn-lt"/>
              <a:ea typeface="+mn-ea"/>
              <a:sym typeface="Calibri" panose="020F0502020204030204"/>
            </a:endParaRPr>
          </a:p>
          <a:p>
            <a:pPr marL="457154" indent="-457154" defTabSz="1828617" fontAlgn="auto">
              <a:spcBef>
                <a:spcPts val="0"/>
              </a:spcBef>
              <a:spcAft>
                <a:spcPts val="0"/>
              </a:spcAft>
              <a:buFont typeface="Arial" panose="020B0604020202020204" pitchFamily="34" charset="0"/>
              <a:buChar char="•"/>
            </a:pPr>
            <a:r>
              <a:rPr lang="en-US" altLang="zh-CN" sz="2000" dirty="0">
                <a:solidFill>
                  <a:srgbClr val="000000"/>
                </a:solidFill>
                <a:latin typeface="+mn-lt"/>
                <a:ea typeface="+mn-ea"/>
                <a:sym typeface="Calibri" panose="020F0502020204030204"/>
              </a:rPr>
              <a:t>Early RTL power analysis flow and methodology enabled reasonable accuracy and much faster TAT than conventional netlist power flow. Designers could monitor power trend during entire design stage earlier and track changes as the AI algorithms are optimized. </a:t>
            </a:r>
          </a:p>
          <a:p>
            <a:pPr marL="457154" indent="-457154" defTabSz="1828617" fontAlgn="auto">
              <a:spcBef>
                <a:spcPts val="0"/>
              </a:spcBef>
              <a:spcAft>
                <a:spcPts val="0"/>
              </a:spcAft>
              <a:buFont typeface="Arial" panose="020B0604020202020204" pitchFamily="34" charset="0"/>
              <a:buChar char="•"/>
            </a:pPr>
            <a:endParaRPr lang="en-US" altLang="zh-CN" sz="2000" dirty="0">
              <a:solidFill>
                <a:srgbClr val="000000"/>
              </a:solidFill>
              <a:latin typeface="+mn-lt"/>
              <a:ea typeface="+mn-ea"/>
              <a:sym typeface="Calibri" panose="020F0502020204030204"/>
            </a:endParaRPr>
          </a:p>
          <a:p>
            <a:pPr marL="457154" indent="-457154" defTabSz="1828617" fontAlgn="auto">
              <a:spcBef>
                <a:spcPts val="0"/>
              </a:spcBef>
              <a:spcAft>
                <a:spcPts val="0"/>
              </a:spcAft>
              <a:buFont typeface="Arial" panose="020B0604020202020204" pitchFamily="34" charset="0"/>
              <a:buChar char="•"/>
            </a:pPr>
            <a:r>
              <a:rPr lang="en-US" altLang="zh-CN" sz="2000" dirty="0">
                <a:solidFill>
                  <a:srgbClr val="000000"/>
                </a:solidFill>
                <a:latin typeface="+mn-lt"/>
                <a:ea typeface="+mn-ea"/>
                <a:sym typeface="Calibri" panose="020F0502020204030204"/>
              </a:rPr>
              <a:t>With power debug and reduction techniques of industry-standard RTL power tools, designers can quickly find out power bugs and reduce power earlier, and improve energy efficiency (Tops/W) for artificial intelligence ASIC by reducing power by 40%.</a:t>
            </a:r>
            <a:endParaRPr lang="zh-CN" altLang="en-US" sz="2000" dirty="0">
              <a:solidFill>
                <a:srgbClr val="000000"/>
              </a:solidFill>
              <a:latin typeface="+mn-lt"/>
              <a:ea typeface="+mn-ea"/>
              <a:sym typeface="Calibri" panose="020F0502020204030204"/>
            </a:endParaRPr>
          </a:p>
        </p:txBody>
      </p:sp>
    </p:spTree>
    <p:extLst>
      <p:ext uri="{BB962C8B-B14F-4D97-AF65-F5344CB8AC3E}">
        <p14:creationId xmlns:p14="http://schemas.microsoft.com/office/powerpoint/2010/main" val="104704824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x-none" dirty="0"/>
              <a:t> </a:t>
            </a:r>
            <a:r>
              <a:rPr lang="en-US" altLang="x-none" sz="2400" dirty="0"/>
              <a:t>Motivation for Energy Efficiency for AI Applications</a:t>
            </a:r>
          </a:p>
        </p:txBody>
      </p:sp>
      <p:sp>
        <p:nvSpPr>
          <p:cNvPr id="8" name="文本框 7">
            <a:extLst>
              <a:ext uri="{FF2B5EF4-FFF2-40B4-BE49-F238E27FC236}">
                <a16:creationId xmlns:a16="http://schemas.microsoft.com/office/drawing/2014/main" id="{D1822B10-1F69-45C9-95D4-E6446D670838}"/>
              </a:ext>
            </a:extLst>
          </p:cNvPr>
          <p:cNvSpPr txBox="1"/>
          <p:nvPr/>
        </p:nvSpPr>
        <p:spPr>
          <a:xfrm>
            <a:off x="557904" y="6056545"/>
            <a:ext cx="4952355" cy="319274"/>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altLang="zh-CN" sz="1400" dirty="0">
                <a:solidFill>
                  <a:srgbClr val="000000"/>
                </a:solidFill>
                <a:latin typeface="+mn-lt"/>
                <a:ea typeface="+mn-ea"/>
                <a:sym typeface="Calibri" panose="020F0502020204030204"/>
              </a:rPr>
              <a:t>                AI ASIC architecture (source: </a:t>
            </a:r>
            <a:r>
              <a:rPr lang="en-US" altLang="zh-CN" sz="1400" dirty="0" err="1">
                <a:solidFill>
                  <a:srgbClr val="000000"/>
                </a:solidFill>
                <a:latin typeface="+mn-lt"/>
                <a:ea typeface="+mn-ea"/>
                <a:sym typeface="Calibri" panose="020F0502020204030204"/>
              </a:rPr>
              <a:t>Iluvatar</a:t>
            </a:r>
            <a:r>
              <a:rPr lang="en-US" altLang="zh-CN" sz="1400" dirty="0">
                <a:solidFill>
                  <a:srgbClr val="000000"/>
                </a:solidFill>
                <a:latin typeface="+mn-lt"/>
                <a:ea typeface="+mn-ea"/>
                <a:sym typeface="Calibri" panose="020F0502020204030204"/>
              </a:rPr>
              <a:t>)</a:t>
            </a:r>
            <a:endParaRPr lang="zh-CN" altLang="en-US" sz="1400" dirty="0">
              <a:solidFill>
                <a:srgbClr val="000000"/>
              </a:solidFill>
              <a:latin typeface="+mn-lt"/>
              <a:ea typeface="+mn-ea"/>
              <a:sym typeface="Calibri" panose="020F0502020204030204"/>
            </a:endParaRPr>
          </a:p>
        </p:txBody>
      </p:sp>
      <p:sp>
        <p:nvSpPr>
          <p:cNvPr id="9" name="矩形 8">
            <a:extLst>
              <a:ext uri="{FF2B5EF4-FFF2-40B4-BE49-F238E27FC236}">
                <a16:creationId xmlns:a16="http://schemas.microsoft.com/office/drawing/2014/main" id="{0DE047E5-087D-4FA8-8918-C4A4050FD91E}"/>
              </a:ext>
            </a:extLst>
          </p:cNvPr>
          <p:cNvSpPr/>
          <p:nvPr/>
        </p:nvSpPr>
        <p:spPr>
          <a:xfrm>
            <a:off x="153174" y="835461"/>
            <a:ext cx="11581686" cy="2077734"/>
          </a:xfrm>
          <a:prstGeom prst="rect">
            <a:avLst/>
          </a:prstGeom>
        </p:spPr>
        <p:txBody>
          <a:bodyPr wrap="square">
            <a:spAutoFit/>
          </a:bodyPr>
          <a:lstStyle/>
          <a:p>
            <a:pPr marL="342866" indent="-342866" defTabSz="685731">
              <a:lnSpc>
                <a:spcPct val="150000"/>
              </a:lnSpc>
              <a:buFont typeface="Arial" panose="020B0604020202020204" pitchFamily="34" charset="0"/>
              <a:buChar char="•"/>
            </a:pPr>
            <a:r>
              <a:rPr lang="en-US" altLang="zh-CN" sz="2000" b="1" dirty="0">
                <a:solidFill>
                  <a:prstClr val="black"/>
                </a:solidFill>
                <a:latin typeface="+mn-lt"/>
              </a:rPr>
              <a:t>Power Efficiency </a:t>
            </a:r>
            <a:r>
              <a:rPr lang="en-US" altLang="zh-CN" dirty="0">
                <a:solidFill>
                  <a:prstClr val="black"/>
                </a:solidFill>
                <a:latin typeface="+mn-lt"/>
              </a:rPr>
              <a:t>(</a:t>
            </a:r>
            <a:r>
              <a:rPr lang="en-US" altLang="zh-CN" dirty="0">
                <a:solidFill>
                  <a:prstClr val="black"/>
                </a:solidFill>
                <a:latin typeface="+mn-lt"/>
                <a:sym typeface="Calibri" panose="020F0502020204030204"/>
              </a:rPr>
              <a:t>TOPS per Watt):</a:t>
            </a:r>
            <a:r>
              <a:rPr lang="en-US" altLang="zh-CN" b="1" dirty="0">
                <a:solidFill>
                  <a:prstClr val="black"/>
                </a:solidFill>
                <a:cs typeface="Calibri" pitchFamily="34" charset="0"/>
              </a:rPr>
              <a:t> </a:t>
            </a:r>
            <a:r>
              <a:rPr lang="en-US" altLang="zh-CN" dirty="0">
                <a:solidFill>
                  <a:prstClr val="black"/>
                </a:solidFill>
                <a:cs typeface="Calibri" pitchFamily="34" charset="0"/>
              </a:rPr>
              <a:t>O</a:t>
            </a:r>
            <a:r>
              <a:rPr lang="en-US" altLang="zh-CN" sz="1600" dirty="0">
                <a:solidFill>
                  <a:prstClr val="black"/>
                </a:solidFill>
                <a:latin typeface="+mn-lt"/>
                <a:cs typeface="Calibri" pitchFamily="34" charset="0"/>
              </a:rPr>
              <a:t>ne</a:t>
            </a:r>
            <a:r>
              <a:rPr lang="zh-CN" altLang="en-US" sz="1600" dirty="0">
                <a:solidFill>
                  <a:prstClr val="black"/>
                </a:solidFill>
                <a:latin typeface="+mn-lt"/>
                <a:cs typeface="Calibri" pitchFamily="34" charset="0"/>
              </a:rPr>
              <a:t> </a:t>
            </a:r>
            <a:r>
              <a:rPr lang="en-US" altLang="zh-CN" sz="1600" dirty="0">
                <a:solidFill>
                  <a:prstClr val="black"/>
                </a:solidFill>
                <a:latin typeface="+mn-lt"/>
                <a:cs typeface="Calibri" pitchFamily="34" charset="0"/>
              </a:rPr>
              <a:t>of</a:t>
            </a:r>
            <a:r>
              <a:rPr lang="zh-CN" altLang="en-US" sz="1600" dirty="0">
                <a:solidFill>
                  <a:prstClr val="black"/>
                </a:solidFill>
                <a:latin typeface="+mn-lt"/>
                <a:cs typeface="Calibri" pitchFamily="34" charset="0"/>
              </a:rPr>
              <a:t> </a:t>
            </a:r>
            <a:r>
              <a:rPr lang="en-US" altLang="zh-CN" sz="1600" dirty="0">
                <a:solidFill>
                  <a:prstClr val="black"/>
                </a:solidFill>
                <a:latin typeface="+mn-lt"/>
                <a:cs typeface="Calibri" pitchFamily="34" charset="0"/>
              </a:rPr>
              <a:t>the</a:t>
            </a:r>
            <a:r>
              <a:rPr lang="zh-CN" altLang="en-US" sz="1600" dirty="0">
                <a:solidFill>
                  <a:prstClr val="black"/>
                </a:solidFill>
                <a:latin typeface="+mn-lt"/>
                <a:cs typeface="Calibri" pitchFamily="34" charset="0"/>
              </a:rPr>
              <a:t> </a:t>
            </a:r>
            <a:r>
              <a:rPr lang="en-US" altLang="zh-CN" sz="1600" dirty="0">
                <a:solidFill>
                  <a:prstClr val="black"/>
                </a:solidFill>
                <a:latin typeface="+mn-lt"/>
              </a:rPr>
              <a:t>most important metrics </a:t>
            </a:r>
            <a:r>
              <a:rPr lang="en-US" altLang="zh-CN" sz="1600" dirty="0">
                <a:solidFill>
                  <a:prstClr val="black"/>
                </a:solidFill>
                <a:latin typeface="+mn-lt"/>
                <a:sym typeface="Calibri" panose="020F0502020204030204"/>
              </a:rPr>
              <a:t>for Artificial Intelligence ASIC. Reducing power leads to improvement in energy efficiency. So, low-power is critical for AI chip design and its competitiveness in the market. However, netlist power tool cannot provide power reduction suggestion.</a:t>
            </a:r>
          </a:p>
          <a:p>
            <a:pPr marL="342866" indent="-342866" defTabSz="685731">
              <a:lnSpc>
                <a:spcPct val="150000"/>
              </a:lnSpc>
              <a:buFont typeface="Arial" panose="020B0604020202020204" pitchFamily="34" charset="0"/>
              <a:buChar char="•"/>
            </a:pPr>
            <a:r>
              <a:rPr lang="en-US" altLang="zh-CN" sz="2000" b="1" dirty="0">
                <a:solidFill>
                  <a:prstClr val="black"/>
                </a:solidFill>
                <a:latin typeface="+mn-lt"/>
                <a:sym typeface="Calibri" panose="020F0502020204030204"/>
              </a:rPr>
              <a:t>Quick Design Iteration</a:t>
            </a:r>
            <a:r>
              <a:rPr lang="en-US" altLang="zh-CN" sz="1600" dirty="0">
                <a:solidFill>
                  <a:prstClr val="black"/>
                </a:solidFill>
                <a:latin typeface="+mn-lt"/>
                <a:sym typeface="Calibri" panose="020F0502020204030204"/>
              </a:rPr>
              <a:t>: With rapid change of AI algorithm, designers need to analyze power weekly even daily. While the conventional netlist power flow is too late and slow, cannot achieve quick design iteration.</a:t>
            </a:r>
          </a:p>
        </p:txBody>
      </p:sp>
      <p:pic>
        <p:nvPicPr>
          <p:cNvPr id="4" name="图片 3">
            <a:extLst>
              <a:ext uri="{FF2B5EF4-FFF2-40B4-BE49-F238E27FC236}">
                <a16:creationId xmlns:a16="http://schemas.microsoft.com/office/drawing/2014/main" id="{C254C17D-2CCA-4F87-A1C4-8D8992A22D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5539" y="3250575"/>
            <a:ext cx="4321486" cy="2692698"/>
          </a:xfrm>
          <a:prstGeom prst="rect">
            <a:avLst/>
          </a:prstGeom>
        </p:spPr>
      </p:pic>
      <p:sp>
        <p:nvSpPr>
          <p:cNvPr id="11" name="文本框 10">
            <a:extLst>
              <a:ext uri="{FF2B5EF4-FFF2-40B4-BE49-F238E27FC236}">
                <a16:creationId xmlns:a16="http://schemas.microsoft.com/office/drawing/2014/main" id="{6F74F3EA-EBCC-448B-8F95-8F62DD4ADECD}"/>
              </a:ext>
            </a:extLst>
          </p:cNvPr>
          <p:cNvSpPr txBox="1"/>
          <p:nvPr/>
        </p:nvSpPr>
        <p:spPr>
          <a:xfrm>
            <a:off x="6259112" y="6083587"/>
            <a:ext cx="4571405" cy="319274"/>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altLang="zh-CN" sz="1400" dirty="0">
                <a:solidFill>
                  <a:srgbClr val="000000"/>
                </a:solidFill>
                <a:latin typeface="+mn-lt"/>
                <a:ea typeface="+mn-ea"/>
                <a:sym typeface="Calibri" panose="020F0502020204030204"/>
              </a:rPr>
              <a:t>Google TPU energy efficiency (source: Hot Chips 2017)</a:t>
            </a:r>
            <a:endParaRPr lang="zh-CN" altLang="en-US" sz="1400" dirty="0">
              <a:solidFill>
                <a:srgbClr val="000000"/>
              </a:solidFill>
              <a:latin typeface="+mn-lt"/>
              <a:ea typeface="+mn-ea"/>
              <a:sym typeface="Calibri" panose="020F0502020204030204"/>
            </a:endParaRPr>
          </a:p>
        </p:txBody>
      </p:sp>
      <p:sp>
        <p:nvSpPr>
          <p:cNvPr id="5" name="Rectangle 2">
            <a:extLst>
              <a:ext uri="{FF2B5EF4-FFF2-40B4-BE49-F238E27FC236}">
                <a16:creationId xmlns:a16="http://schemas.microsoft.com/office/drawing/2014/main" id="{88B0A7BD-E9BD-48A2-8E78-159EE32520BB}"/>
              </a:ext>
            </a:extLst>
          </p:cNvPr>
          <p:cNvSpPr>
            <a:spLocks noChangeArrowheads="1"/>
          </p:cNvSpPr>
          <p:nvPr/>
        </p:nvSpPr>
        <p:spPr bwMode="auto">
          <a:xfrm>
            <a:off x="0" y="-184214"/>
            <a:ext cx="184706" cy="36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28" tIns="45714" rIns="91428" bIns="45714" numCol="1" anchor="ctr" anchorCtr="0" compatLnSpc="1">
            <a:prstTxWarp prst="textNoShape">
              <a:avLst/>
            </a:prstTxWarp>
            <a:spAutoFit/>
          </a:bodyPr>
          <a:lstStyle/>
          <a:p>
            <a:endParaRPr lang="zh-CN" altLang="en-US"/>
          </a:p>
        </p:txBody>
      </p:sp>
      <p:graphicFrame>
        <p:nvGraphicFramePr>
          <p:cNvPr id="6" name="对象 5">
            <a:extLst>
              <a:ext uri="{FF2B5EF4-FFF2-40B4-BE49-F238E27FC236}">
                <a16:creationId xmlns:a16="http://schemas.microsoft.com/office/drawing/2014/main" id="{81614B5F-86A1-4C06-8AEC-6134534740BF}"/>
              </a:ext>
            </a:extLst>
          </p:cNvPr>
          <p:cNvGraphicFramePr>
            <a:graphicFrameLocks noChangeAspect="1"/>
          </p:cNvGraphicFramePr>
          <p:nvPr>
            <p:extLst>
              <p:ext uri="{D42A27DB-BD31-4B8C-83A1-F6EECF244321}">
                <p14:modId xmlns:p14="http://schemas.microsoft.com/office/powerpoint/2010/main" val="3103854551"/>
              </p:ext>
            </p:extLst>
          </p:nvPr>
        </p:nvGraphicFramePr>
        <p:xfrm>
          <a:off x="838885" y="3250574"/>
          <a:ext cx="4328540" cy="2692698"/>
        </p:xfrm>
        <a:graphic>
          <a:graphicData uri="http://schemas.openxmlformats.org/presentationml/2006/ole">
            <mc:AlternateContent xmlns:mc="http://schemas.openxmlformats.org/markup-compatibility/2006">
              <mc:Choice xmlns:v="urn:schemas-microsoft-com:vml" Requires="v">
                <p:oleObj spid="_x0000_s1088" r:id="rId4" imgW="10474690" imgH="6514534" progId="Visio.Drawing.11">
                  <p:embed/>
                </p:oleObj>
              </mc:Choice>
              <mc:Fallback>
                <p:oleObj r:id="rId4" imgW="10474690" imgH="6514534"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885" y="3250574"/>
                        <a:ext cx="4328540" cy="2692698"/>
                      </a:xfrm>
                      <a:prstGeom prst="rect">
                        <a:avLst/>
                      </a:prstGeom>
                      <a:noFill/>
                    </p:spPr>
                  </p:pic>
                </p:oleObj>
              </mc:Fallback>
            </mc:AlternateContent>
          </a:graphicData>
        </a:graphic>
      </p:graphicFrame>
    </p:spTree>
    <p:extLst>
      <p:ext uri="{BB962C8B-B14F-4D97-AF65-F5344CB8AC3E}">
        <p14:creationId xmlns:p14="http://schemas.microsoft.com/office/powerpoint/2010/main" val="210325024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AE79D3-C464-48CF-8D6F-B0F28CF0233B}"/>
              </a:ext>
            </a:extLst>
          </p:cNvPr>
          <p:cNvSpPr>
            <a:spLocks noGrp="1"/>
          </p:cNvSpPr>
          <p:nvPr>
            <p:ph type="title"/>
          </p:nvPr>
        </p:nvSpPr>
        <p:spPr>
          <a:xfrm>
            <a:off x="28163" y="9496"/>
            <a:ext cx="10515601" cy="822003"/>
          </a:xfrm>
        </p:spPr>
        <p:txBody>
          <a:bodyPr/>
          <a:lstStyle/>
          <a:p>
            <a:r>
              <a:rPr lang="en-US" altLang="zh-CN" sz="2400" dirty="0"/>
              <a:t> Early Power Methodology</a:t>
            </a:r>
            <a:endParaRPr lang="zh-CN" altLang="en-US" sz="2400" dirty="0"/>
          </a:p>
        </p:txBody>
      </p:sp>
      <p:sp>
        <p:nvSpPr>
          <p:cNvPr id="4" name="文本框 3">
            <a:extLst>
              <a:ext uri="{FF2B5EF4-FFF2-40B4-BE49-F238E27FC236}">
                <a16:creationId xmlns:a16="http://schemas.microsoft.com/office/drawing/2014/main" id="{71349D5F-8D87-490F-8EAB-7E7E014CF40D}"/>
              </a:ext>
            </a:extLst>
          </p:cNvPr>
          <p:cNvSpPr txBox="1"/>
          <p:nvPr/>
        </p:nvSpPr>
        <p:spPr>
          <a:xfrm>
            <a:off x="8330416" y="3092655"/>
            <a:ext cx="2046148" cy="273114"/>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algn="r" defTabSz="1828617" fontAlgn="auto">
              <a:spcBef>
                <a:spcPts val="0"/>
              </a:spcBef>
              <a:spcAft>
                <a:spcPts val="0"/>
              </a:spcAft>
            </a:pPr>
            <a:r>
              <a:rPr lang="en-US" altLang="zh-CN" sz="1100" dirty="0">
                <a:solidFill>
                  <a:schemeClr val="tx1"/>
                </a:solidFill>
                <a:latin typeface="+mn-lt"/>
              </a:rPr>
              <a:t>Tool: ANSYS PowerArtist</a:t>
            </a:r>
            <a:endParaRPr lang="zh-CN" altLang="en-US" sz="1100" dirty="0">
              <a:solidFill>
                <a:schemeClr val="tx1"/>
              </a:solidFill>
              <a:latin typeface="+mn-lt"/>
              <a:ea typeface="+mn-ea"/>
              <a:sym typeface="Calibri" panose="020F0502020204030204"/>
            </a:endParaRPr>
          </a:p>
        </p:txBody>
      </p:sp>
      <p:sp>
        <p:nvSpPr>
          <p:cNvPr id="28" name="TextBox 3">
            <a:extLst>
              <a:ext uri="{FF2B5EF4-FFF2-40B4-BE49-F238E27FC236}">
                <a16:creationId xmlns:a16="http://schemas.microsoft.com/office/drawing/2014/main" id="{9CEE7B62-8810-4891-8B45-123C1A668840}"/>
              </a:ext>
            </a:extLst>
          </p:cNvPr>
          <p:cNvSpPr txBox="1"/>
          <p:nvPr/>
        </p:nvSpPr>
        <p:spPr bwMode="auto">
          <a:xfrm>
            <a:off x="381744" y="990917"/>
            <a:ext cx="5512561" cy="5939315"/>
          </a:xfrm>
          <a:prstGeom prst="rect">
            <a:avLst/>
          </a:prstGeom>
          <a:noFill/>
          <a:ln w="12700" cap="sq" algn="ctr">
            <a:noFill/>
            <a:miter lim="800000"/>
            <a:headEnd/>
            <a:tailEnd/>
          </a:ln>
          <a:effectLst/>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866" indent="-342866" defTabSz="685731">
              <a:buFont typeface="Arial" panose="020B0604020202020204" pitchFamily="34" charset="0"/>
              <a:buChar char="•"/>
            </a:pPr>
            <a:r>
              <a:rPr lang="en-US" altLang="zh-CN" b="1" dirty="0">
                <a:solidFill>
                  <a:prstClr val="black"/>
                </a:solidFill>
                <a:cs typeface="Calibri" pitchFamily="34" charset="0"/>
              </a:rPr>
              <a:t>Early RTL Power Reduction and Debug</a:t>
            </a:r>
          </a:p>
          <a:p>
            <a:pPr marL="800020" lvl="1" indent="-342866" defTabSz="685731">
              <a:buFont typeface="Arial" panose="020B0604020202020204" pitchFamily="34" charset="0"/>
              <a:buChar char="•"/>
            </a:pPr>
            <a:r>
              <a:rPr lang="en-US" altLang="zh-CN" dirty="0">
                <a:solidFill>
                  <a:prstClr val="black"/>
                </a:solidFill>
                <a:cs typeface="Calibri" pitchFamily="34" charset="0"/>
              </a:rPr>
              <a:t>Identify power reduction opportunities early at RTL using tools and interactive  debug, prioritize power reductions, and revise the RTL source code. </a:t>
            </a:r>
          </a:p>
          <a:p>
            <a:pPr marL="800020" lvl="1" indent="-342866" defTabSz="685731">
              <a:buFont typeface="Arial" panose="020B0604020202020204" pitchFamily="34" charset="0"/>
              <a:buChar char="•"/>
            </a:pPr>
            <a:r>
              <a:rPr lang="en-US" altLang="zh-CN" dirty="0">
                <a:solidFill>
                  <a:prstClr val="black"/>
                </a:solidFill>
                <a:cs typeface="Calibri" pitchFamily="34" charset="0"/>
              </a:rPr>
              <a:t>Use power and power efficiency metrics such as flop and memory clock gating efficiency to track the power efficiency of design, as an RTL sign-off metric. </a:t>
            </a:r>
            <a:endParaRPr lang="en-US" dirty="0">
              <a:solidFill>
                <a:prstClr val="black"/>
              </a:solidFill>
              <a:cs typeface="Calibri" pitchFamily="34" charset="0"/>
            </a:endParaRPr>
          </a:p>
          <a:p>
            <a:pPr marL="342866" indent="-342866" defTabSz="685731">
              <a:buFont typeface="Arial" panose="020B0604020202020204" pitchFamily="34" charset="0"/>
              <a:buChar char="•"/>
            </a:pPr>
            <a:endParaRPr lang="en-US" altLang="zh-CN" dirty="0">
              <a:solidFill>
                <a:prstClr val="black"/>
              </a:solidFill>
              <a:cs typeface="Calibri" pitchFamily="34" charset="0"/>
            </a:endParaRPr>
          </a:p>
          <a:p>
            <a:pPr marL="342866" indent="-342866" defTabSz="685731">
              <a:buFont typeface="Arial" panose="020B0604020202020204" pitchFamily="34" charset="0"/>
              <a:buChar char="•"/>
            </a:pPr>
            <a:r>
              <a:rPr lang="en-US" altLang="zh-CN" b="1" dirty="0">
                <a:solidFill>
                  <a:prstClr val="black"/>
                </a:solidFill>
                <a:cs typeface="Calibri" pitchFamily="34" charset="0"/>
              </a:rPr>
              <a:t>Early and Fast Design Iteration</a:t>
            </a:r>
            <a:endParaRPr lang="en-US" altLang="zh-CN" dirty="0">
              <a:solidFill>
                <a:prstClr val="black"/>
              </a:solidFill>
              <a:cs typeface="Calibri" pitchFamily="34" charset="0"/>
            </a:endParaRPr>
          </a:p>
          <a:p>
            <a:pPr marL="800020" lvl="1" indent="-342866" defTabSz="685731">
              <a:buFont typeface="Arial" panose="020B0604020202020204" pitchFamily="34" charset="0"/>
              <a:buChar char="•"/>
            </a:pPr>
            <a:r>
              <a:rPr lang="en-US" altLang="zh-CN" dirty="0">
                <a:solidFill>
                  <a:prstClr val="black"/>
                </a:solidFill>
                <a:cs typeface="Calibri" pitchFamily="34" charset="0"/>
              </a:rPr>
              <a:t>RTL power flow is much faster than conventional netlist power</a:t>
            </a:r>
            <a:r>
              <a:rPr lang="en-US" dirty="0">
                <a:solidFill>
                  <a:prstClr val="black"/>
                </a:solidFill>
                <a:cs typeface="Calibri" pitchFamily="34" charset="0"/>
              </a:rPr>
              <a:t>, no need </a:t>
            </a:r>
            <a:r>
              <a:rPr lang="en-US" altLang="zh-CN" dirty="0">
                <a:solidFill>
                  <a:prstClr val="black"/>
                </a:solidFill>
                <a:cs typeface="Calibri" pitchFamily="34" charset="0"/>
              </a:rPr>
              <a:t>to synthesize RTL into netlist and generate netlist level stimulus. It achieves quick power iteration.</a:t>
            </a:r>
          </a:p>
          <a:p>
            <a:pPr marL="342866" indent="-342866" defTabSz="685731">
              <a:buFont typeface="Arial" panose="020B0604020202020204" pitchFamily="34" charset="0"/>
              <a:buChar char="•"/>
            </a:pPr>
            <a:endParaRPr lang="en-US" altLang="zh-CN" dirty="0">
              <a:solidFill>
                <a:prstClr val="black"/>
              </a:solidFill>
              <a:cs typeface="Calibri" pitchFamily="34" charset="0"/>
            </a:endParaRPr>
          </a:p>
          <a:p>
            <a:pPr marL="342866" indent="-342866" defTabSz="685731">
              <a:buFont typeface="Arial" panose="020B0604020202020204" pitchFamily="34" charset="0"/>
              <a:buChar char="•"/>
            </a:pPr>
            <a:endParaRPr lang="en-US" altLang="zh-CN" dirty="0">
              <a:solidFill>
                <a:prstClr val="black"/>
              </a:solidFill>
              <a:cs typeface="Calibri" pitchFamily="34" charset="0"/>
            </a:endParaRPr>
          </a:p>
          <a:p>
            <a:pPr marL="342866" indent="-342866" defTabSz="685731">
              <a:buFont typeface="Arial" panose="020B0604020202020204" pitchFamily="34" charset="0"/>
              <a:buChar char="•"/>
            </a:pPr>
            <a:endParaRPr lang="en-US" altLang="zh-CN" dirty="0">
              <a:solidFill>
                <a:prstClr val="black"/>
              </a:solidFill>
              <a:cs typeface="Calibri" pitchFamily="34" charset="0"/>
            </a:endParaRPr>
          </a:p>
          <a:p>
            <a:pPr marL="342866" indent="-342866" defTabSz="685731">
              <a:buFont typeface="Arial" panose="020B0604020202020204" pitchFamily="34" charset="0"/>
              <a:buChar char="•"/>
            </a:pPr>
            <a:endParaRPr lang="en-US" altLang="zh-CN" dirty="0">
              <a:solidFill>
                <a:prstClr val="black"/>
              </a:solidFill>
              <a:cs typeface="Calibri" pitchFamily="34" charset="0"/>
            </a:endParaRPr>
          </a:p>
          <a:p>
            <a:pPr marL="342866" indent="-342866" defTabSz="685731">
              <a:buFont typeface="Arial" panose="020B0604020202020204" pitchFamily="34" charset="0"/>
              <a:buChar char="•"/>
            </a:pPr>
            <a:endParaRPr lang="en-US" sz="2000" dirty="0">
              <a:solidFill>
                <a:prstClr val="black"/>
              </a:solidFill>
              <a:cs typeface="Calibri" pitchFamily="34" charset="0"/>
            </a:endParaRPr>
          </a:p>
        </p:txBody>
      </p:sp>
      <p:grpSp>
        <p:nvGrpSpPr>
          <p:cNvPr id="5" name="Group 36">
            <a:extLst>
              <a:ext uri="{FF2B5EF4-FFF2-40B4-BE49-F238E27FC236}">
                <a16:creationId xmlns:a16="http://schemas.microsoft.com/office/drawing/2014/main" id="{A5D5C0D6-541C-498E-8C2F-BB93F335EA2D}"/>
              </a:ext>
            </a:extLst>
          </p:cNvPr>
          <p:cNvGrpSpPr/>
          <p:nvPr/>
        </p:nvGrpSpPr>
        <p:grpSpPr>
          <a:xfrm>
            <a:off x="7162662" y="3820410"/>
            <a:ext cx="3457293" cy="1980942"/>
            <a:chOff x="201295" y="1962917"/>
            <a:chExt cx="4210268" cy="2619678"/>
          </a:xfrm>
        </p:grpSpPr>
        <p:sp>
          <p:nvSpPr>
            <p:cNvPr id="6" name="U-Turn Arrow 4">
              <a:extLst>
                <a:ext uri="{FF2B5EF4-FFF2-40B4-BE49-F238E27FC236}">
                  <a16:creationId xmlns:a16="http://schemas.microsoft.com/office/drawing/2014/main" id="{7ACF3A55-C1F3-4817-9EE6-670DA068A7F1}"/>
                </a:ext>
              </a:extLst>
            </p:cNvPr>
            <p:cNvSpPr/>
            <p:nvPr/>
          </p:nvSpPr>
          <p:spPr bwMode="auto">
            <a:xfrm rot="16200000">
              <a:off x="-72129" y="2840730"/>
              <a:ext cx="2418647" cy="750275"/>
            </a:xfrm>
            <a:prstGeom prst="uturnArrow">
              <a:avLst/>
            </a:prstGeom>
            <a:solidFill>
              <a:srgbClr val="FFFFFF"/>
            </a:solidFill>
            <a:ln w="25400" cap="flat" cmpd="sng" algn="ctr">
              <a:solidFill>
                <a:srgbClr val="C00000"/>
              </a:solidFill>
              <a:prstDash val="solid"/>
              <a:headEnd/>
              <a:tailEnd/>
            </a:ln>
            <a:effectLst/>
          </p:spPr>
          <p:txBody>
            <a:bodyPr wrap="none" rtlCol="0" anchor="ctr"/>
            <a:lstStyle/>
            <a:p>
              <a:pPr algn="ctr" defTabSz="914286">
                <a:defRPr/>
              </a:pPr>
              <a:endParaRPr lang="en-US" b="1" kern="0" dirty="0">
                <a:solidFill>
                  <a:srgbClr val="FFFFFF"/>
                </a:solidFill>
              </a:endParaRPr>
            </a:p>
          </p:txBody>
        </p:sp>
        <p:sp>
          <p:nvSpPr>
            <p:cNvPr id="7" name="U-Turn Arrow 5">
              <a:extLst>
                <a:ext uri="{FF2B5EF4-FFF2-40B4-BE49-F238E27FC236}">
                  <a16:creationId xmlns:a16="http://schemas.microsoft.com/office/drawing/2014/main" id="{392B22B7-57D6-4EAC-BFE6-30CC247DF3FA}"/>
                </a:ext>
              </a:extLst>
            </p:cNvPr>
            <p:cNvSpPr/>
            <p:nvPr/>
          </p:nvSpPr>
          <p:spPr bwMode="auto">
            <a:xfrm rot="16200000" flipV="1">
              <a:off x="2824535" y="2395087"/>
              <a:ext cx="1369243" cy="683291"/>
            </a:xfrm>
            <a:prstGeom prst="uturnArrow">
              <a:avLst/>
            </a:prstGeom>
            <a:solidFill>
              <a:srgbClr val="FFFFFF"/>
            </a:solidFill>
            <a:ln w="25400" cap="flat" cmpd="sng" algn="ctr">
              <a:solidFill>
                <a:srgbClr val="003C60"/>
              </a:solidFill>
              <a:prstDash val="solid"/>
              <a:headEnd/>
              <a:tailEnd/>
            </a:ln>
            <a:effectLst/>
          </p:spPr>
          <p:txBody>
            <a:bodyPr wrap="none" rtlCol="0" anchor="ctr"/>
            <a:lstStyle/>
            <a:p>
              <a:pPr algn="ctr" defTabSz="914286">
                <a:defRPr/>
              </a:pPr>
              <a:endParaRPr lang="en-US" b="1" kern="0" dirty="0">
                <a:solidFill>
                  <a:srgbClr val="FFFFFF"/>
                </a:solidFill>
              </a:endParaRPr>
            </a:p>
          </p:txBody>
        </p:sp>
        <p:grpSp>
          <p:nvGrpSpPr>
            <p:cNvPr id="8" name="Group 6">
              <a:extLst>
                <a:ext uri="{FF2B5EF4-FFF2-40B4-BE49-F238E27FC236}">
                  <a16:creationId xmlns:a16="http://schemas.microsoft.com/office/drawing/2014/main" id="{0B26A232-66D7-4161-8911-3830066607FC}"/>
                </a:ext>
              </a:extLst>
            </p:cNvPr>
            <p:cNvGrpSpPr/>
            <p:nvPr/>
          </p:nvGrpSpPr>
          <p:grpSpPr>
            <a:xfrm>
              <a:off x="1344966" y="1962917"/>
              <a:ext cx="2036032" cy="2619678"/>
              <a:chOff x="3599726" y="1071423"/>
              <a:chExt cx="1527024" cy="1964759"/>
            </a:xfrm>
          </p:grpSpPr>
          <p:sp>
            <p:nvSpPr>
              <p:cNvPr id="15" name="Rounded Rectangle 7">
                <a:extLst>
                  <a:ext uri="{FF2B5EF4-FFF2-40B4-BE49-F238E27FC236}">
                    <a16:creationId xmlns:a16="http://schemas.microsoft.com/office/drawing/2014/main" id="{5CAC96CF-3611-4AC1-9F80-EB4D326D24B6}"/>
                  </a:ext>
                </a:extLst>
              </p:cNvPr>
              <p:cNvSpPr/>
              <p:nvPr/>
            </p:nvSpPr>
            <p:spPr bwMode="auto">
              <a:xfrm>
                <a:off x="3599726" y="1071423"/>
                <a:ext cx="1503584" cy="396555"/>
              </a:xfrm>
              <a:prstGeom prst="roundRect">
                <a:avLst/>
              </a:prstGeom>
              <a:solidFill>
                <a:srgbClr val="FFFFFF"/>
              </a:solidFill>
              <a:ln w="25400" cap="flat" cmpd="sng" algn="ctr">
                <a:solidFill>
                  <a:srgbClr val="BCBEC0"/>
                </a:solidFill>
                <a:prstDash val="solid"/>
                <a:headEnd/>
                <a:tailEnd/>
              </a:ln>
              <a:effectLst/>
            </p:spPr>
            <p:txBody>
              <a:bodyPr wrap="none" rtlCol="0" anchor="ctr"/>
              <a:lstStyle/>
              <a:p>
                <a:pPr algn="ctr" defTabSz="914286">
                  <a:defRPr/>
                </a:pPr>
                <a:r>
                  <a:rPr lang="en-US" sz="1600" b="1" kern="0" dirty="0">
                    <a:solidFill>
                      <a:prstClr val="black"/>
                    </a:solidFill>
                    <a:latin typeface="+mn-lt"/>
                  </a:rPr>
                  <a:t>Design Spec</a:t>
                </a:r>
              </a:p>
            </p:txBody>
          </p:sp>
          <p:sp>
            <p:nvSpPr>
              <p:cNvPr id="16" name="Rounded Rectangle 9">
                <a:extLst>
                  <a:ext uri="{FF2B5EF4-FFF2-40B4-BE49-F238E27FC236}">
                    <a16:creationId xmlns:a16="http://schemas.microsoft.com/office/drawing/2014/main" id="{883656DF-8B22-44D5-ABA0-FB9B5E3643F7}"/>
                  </a:ext>
                </a:extLst>
              </p:cNvPr>
              <p:cNvSpPr/>
              <p:nvPr/>
            </p:nvSpPr>
            <p:spPr bwMode="auto">
              <a:xfrm>
                <a:off x="3623166" y="2654227"/>
                <a:ext cx="1503584" cy="381955"/>
              </a:xfrm>
              <a:prstGeom prst="roundRect">
                <a:avLst/>
              </a:prstGeom>
              <a:solidFill>
                <a:srgbClr val="FFFFFF"/>
              </a:solidFill>
              <a:ln w="25400" cap="flat" cmpd="sng" algn="ctr">
                <a:solidFill>
                  <a:srgbClr val="BCBEC0"/>
                </a:solidFill>
                <a:prstDash val="solid"/>
                <a:headEnd/>
                <a:tailEnd/>
              </a:ln>
              <a:effectLst/>
            </p:spPr>
            <p:txBody>
              <a:bodyPr wrap="none" rtlCol="0" anchor="ctr"/>
              <a:lstStyle/>
              <a:p>
                <a:pPr algn="ctr" defTabSz="914286">
                  <a:defRPr/>
                </a:pPr>
                <a:r>
                  <a:rPr lang="en-US" sz="1600" kern="0" dirty="0">
                    <a:solidFill>
                      <a:prstClr val="black"/>
                    </a:solidFill>
                    <a:latin typeface="+mn-lt"/>
                  </a:rPr>
                  <a:t>Netlist</a:t>
                </a:r>
              </a:p>
            </p:txBody>
          </p:sp>
        </p:grpSp>
        <p:sp>
          <p:nvSpPr>
            <p:cNvPr id="9" name="TextBox 11">
              <a:extLst>
                <a:ext uri="{FF2B5EF4-FFF2-40B4-BE49-F238E27FC236}">
                  <a16:creationId xmlns:a16="http://schemas.microsoft.com/office/drawing/2014/main" id="{7F1A9EA0-13EC-4CD9-A03D-74B78133E919}"/>
                </a:ext>
              </a:extLst>
            </p:cNvPr>
            <p:cNvSpPr txBox="1"/>
            <p:nvPr/>
          </p:nvSpPr>
          <p:spPr bwMode="auto">
            <a:xfrm>
              <a:off x="201295" y="3117579"/>
              <a:ext cx="1049278" cy="325570"/>
            </a:xfrm>
            <a:prstGeom prst="rect">
              <a:avLst/>
            </a:prstGeom>
            <a:solidFill>
              <a:srgbClr val="C00000"/>
            </a:solidFill>
            <a:ln w="25400" cap="flat" cmpd="sng" algn="ctr">
              <a:solidFill>
                <a:srgbClr val="C00000">
                  <a:shade val="50000"/>
                </a:srgbClr>
              </a:solidFill>
              <a:prstDash val="solid"/>
              <a:headEnd/>
              <a:tailEnd/>
            </a:ln>
            <a:effectLst/>
          </p:spPr>
          <p:txBody>
            <a:bodyPr wrap="square" rtlCol="0">
              <a:spAutoFit/>
            </a:bodyPr>
            <a:lstStyle/>
            <a:p>
              <a:pPr defTabSz="914286">
                <a:defRPr/>
              </a:pPr>
              <a:r>
                <a:rPr lang="en-US" sz="1000" b="1" kern="0" dirty="0">
                  <a:solidFill>
                    <a:srgbClr val="FFFFFF"/>
                  </a:solidFill>
                  <a:cs typeface="Calibri" pitchFamily="34" charset="0"/>
                </a:rPr>
                <a:t>~20 hours</a:t>
              </a:r>
            </a:p>
          </p:txBody>
        </p:sp>
        <p:sp>
          <p:nvSpPr>
            <p:cNvPr id="10" name="TextBox 12">
              <a:extLst>
                <a:ext uri="{FF2B5EF4-FFF2-40B4-BE49-F238E27FC236}">
                  <a16:creationId xmlns:a16="http://schemas.microsoft.com/office/drawing/2014/main" id="{989A52F2-3ED8-4D26-9A12-E254524B858A}"/>
                </a:ext>
              </a:extLst>
            </p:cNvPr>
            <p:cNvSpPr txBox="1"/>
            <p:nvPr/>
          </p:nvSpPr>
          <p:spPr bwMode="auto">
            <a:xfrm>
              <a:off x="3450715" y="2607327"/>
              <a:ext cx="960848" cy="325570"/>
            </a:xfrm>
            <a:prstGeom prst="rect">
              <a:avLst/>
            </a:prstGeom>
            <a:solidFill>
              <a:srgbClr val="5888A5"/>
            </a:solidFill>
            <a:ln w="25400" cap="flat" cmpd="sng" algn="ctr">
              <a:solidFill>
                <a:srgbClr val="5888A5">
                  <a:shade val="50000"/>
                </a:srgbClr>
              </a:solidFill>
              <a:prstDash val="solid"/>
              <a:headEnd/>
              <a:tailEnd/>
            </a:ln>
            <a:effectLst/>
          </p:spPr>
          <p:txBody>
            <a:bodyPr wrap="square" rtlCol="0">
              <a:spAutoFit/>
            </a:bodyPr>
            <a:lstStyle/>
            <a:p>
              <a:pPr defTabSz="914286">
                <a:defRPr/>
              </a:pPr>
              <a:r>
                <a:rPr lang="en-US" sz="1000" b="1" kern="0" dirty="0">
                  <a:solidFill>
                    <a:srgbClr val="FFFFFF"/>
                  </a:solidFill>
                  <a:cs typeface="Calibri" pitchFamily="34" charset="0"/>
                </a:rPr>
                <a:t>~30 mins</a:t>
              </a:r>
            </a:p>
          </p:txBody>
        </p:sp>
        <p:sp>
          <p:nvSpPr>
            <p:cNvPr id="11" name="Isosceles Triangle 13">
              <a:extLst>
                <a:ext uri="{FF2B5EF4-FFF2-40B4-BE49-F238E27FC236}">
                  <a16:creationId xmlns:a16="http://schemas.microsoft.com/office/drawing/2014/main" id="{C5F0DBAF-32C5-46A4-BF17-45907E62C3D9}"/>
                </a:ext>
              </a:extLst>
            </p:cNvPr>
            <p:cNvSpPr/>
            <p:nvPr/>
          </p:nvSpPr>
          <p:spPr bwMode="auto">
            <a:xfrm rot="10800000">
              <a:off x="2209801" y="2613204"/>
              <a:ext cx="396948" cy="288581"/>
            </a:xfrm>
            <a:prstGeom prst="triangle">
              <a:avLst/>
            </a:prstGeom>
            <a:gradFill rotWithShape="1">
              <a:gsLst>
                <a:gs pos="0">
                  <a:srgbClr val="BCBEC0">
                    <a:shade val="51000"/>
                    <a:satMod val="130000"/>
                  </a:srgbClr>
                </a:gs>
                <a:gs pos="80000">
                  <a:srgbClr val="BCBEC0">
                    <a:shade val="93000"/>
                    <a:satMod val="130000"/>
                  </a:srgbClr>
                </a:gs>
                <a:gs pos="100000">
                  <a:srgbClr val="BCBEC0">
                    <a:shade val="94000"/>
                    <a:satMod val="135000"/>
                  </a:srgbClr>
                </a:gs>
              </a:gsLst>
              <a:lin ang="16200000" scaled="0"/>
            </a:gradFill>
            <a:ln w="9525" cap="flat" cmpd="sng" algn="ctr">
              <a:solidFill>
                <a:srgbClr val="BCBEC0">
                  <a:shade val="95000"/>
                  <a:satMod val="105000"/>
                </a:srgbClr>
              </a:solidFill>
              <a:prstDash val="solid"/>
              <a:headEnd/>
              <a:tailEnd/>
            </a:ln>
            <a:effectLst>
              <a:outerShdw blurRad="40000" dist="23000" dir="5400000" rotWithShape="0">
                <a:srgbClr val="000000">
                  <a:alpha val="35000"/>
                </a:srgbClr>
              </a:outerShdw>
            </a:effectLst>
          </p:spPr>
          <p:txBody>
            <a:bodyPr wrap="none" rtlCol="0" anchor="ctr"/>
            <a:lstStyle/>
            <a:p>
              <a:pPr algn="ctr" defTabSz="914286">
                <a:defRPr/>
              </a:pPr>
              <a:endParaRPr lang="en-US" b="1" kern="0" dirty="0">
                <a:solidFill>
                  <a:srgbClr val="FFFFFF"/>
                </a:solidFill>
              </a:endParaRPr>
            </a:p>
          </p:txBody>
        </p:sp>
        <p:sp>
          <p:nvSpPr>
            <p:cNvPr id="12" name="Isosceles Triangle 14">
              <a:extLst>
                <a:ext uri="{FF2B5EF4-FFF2-40B4-BE49-F238E27FC236}">
                  <a16:creationId xmlns:a16="http://schemas.microsoft.com/office/drawing/2014/main" id="{2520DC5A-EAF8-42E8-8495-779892FA0564}"/>
                </a:ext>
              </a:extLst>
            </p:cNvPr>
            <p:cNvSpPr/>
            <p:nvPr/>
          </p:nvSpPr>
          <p:spPr bwMode="auto">
            <a:xfrm rot="10800000">
              <a:off x="2216757" y="3646579"/>
              <a:ext cx="396948" cy="288581"/>
            </a:xfrm>
            <a:prstGeom prst="triangle">
              <a:avLst/>
            </a:prstGeom>
            <a:gradFill rotWithShape="1">
              <a:gsLst>
                <a:gs pos="0">
                  <a:srgbClr val="BCBEC0">
                    <a:shade val="51000"/>
                    <a:satMod val="130000"/>
                  </a:srgbClr>
                </a:gs>
                <a:gs pos="80000">
                  <a:srgbClr val="BCBEC0">
                    <a:shade val="93000"/>
                    <a:satMod val="130000"/>
                  </a:srgbClr>
                </a:gs>
                <a:gs pos="100000">
                  <a:srgbClr val="BCBEC0">
                    <a:shade val="94000"/>
                    <a:satMod val="135000"/>
                  </a:srgbClr>
                </a:gs>
              </a:gsLst>
              <a:lin ang="16200000" scaled="0"/>
            </a:gradFill>
            <a:ln w="9525" cap="flat" cmpd="sng" algn="ctr">
              <a:solidFill>
                <a:srgbClr val="BCBEC0">
                  <a:shade val="95000"/>
                  <a:satMod val="105000"/>
                </a:srgbClr>
              </a:solidFill>
              <a:prstDash val="solid"/>
              <a:headEnd/>
              <a:tailEnd/>
            </a:ln>
            <a:effectLst>
              <a:outerShdw blurRad="40000" dist="23000" dir="5400000" rotWithShape="0">
                <a:srgbClr val="000000">
                  <a:alpha val="35000"/>
                </a:srgbClr>
              </a:outerShdw>
            </a:effectLst>
          </p:spPr>
          <p:txBody>
            <a:bodyPr wrap="none" rtlCol="0" anchor="ctr"/>
            <a:lstStyle/>
            <a:p>
              <a:pPr algn="ctr" defTabSz="914286">
                <a:defRPr/>
              </a:pPr>
              <a:endParaRPr lang="en-US" b="1" kern="0" dirty="0">
                <a:solidFill>
                  <a:srgbClr val="FFFFFF"/>
                </a:solidFill>
              </a:endParaRPr>
            </a:p>
          </p:txBody>
        </p:sp>
        <p:sp>
          <p:nvSpPr>
            <p:cNvPr id="14" name="Rounded Rectangle 21">
              <a:extLst>
                <a:ext uri="{FF2B5EF4-FFF2-40B4-BE49-F238E27FC236}">
                  <a16:creationId xmlns:a16="http://schemas.microsoft.com/office/drawing/2014/main" id="{3F895F01-0D1A-404B-969B-9F037FFD61B9}"/>
                </a:ext>
              </a:extLst>
            </p:cNvPr>
            <p:cNvSpPr/>
            <p:nvPr/>
          </p:nvSpPr>
          <p:spPr bwMode="auto">
            <a:xfrm>
              <a:off x="1389187" y="3008387"/>
              <a:ext cx="1968387" cy="548205"/>
            </a:xfrm>
            <a:prstGeom prst="roundRect">
              <a:avLst/>
            </a:prstGeom>
            <a:gradFill rotWithShape="1">
              <a:gsLst>
                <a:gs pos="0">
                  <a:srgbClr val="5888A5">
                    <a:tint val="50000"/>
                    <a:satMod val="300000"/>
                  </a:srgbClr>
                </a:gs>
                <a:gs pos="35000">
                  <a:srgbClr val="5888A5">
                    <a:tint val="37000"/>
                    <a:satMod val="300000"/>
                  </a:srgbClr>
                </a:gs>
                <a:gs pos="100000">
                  <a:srgbClr val="5888A5">
                    <a:tint val="15000"/>
                    <a:satMod val="350000"/>
                  </a:srgbClr>
                </a:gs>
              </a:gsLst>
              <a:lin ang="16200000" scaled="1"/>
            </a:gradFill>
            <a:ln w="9525" cap="flat" cmpd="sng" algn="ctr">
              <a:solidFill>
                <a:srgbClr val="5888A5">
                  <a:shade val="95000"/>
                  <a:satMod val="105000"/>
                </a:srgbClr>
              </a:solidFill>
              <a:prstDash val="solid"/>
              <a:headEnd/>
              <a:tailEnd/>
            </a:ln>
            <a:effectLst>
              <a:outerShdw blurRad="40000" dist="20000" dir="5400000" rotWithShape="0">
                <a:srgbClr val="000000">
                  <a:alpha val="38000"/>
                </a:srgbClr>
              </a:outerShdw>
            </a:effectLst>
          </p:spPr>
          <p:txBody>
            <a:bodyPr wrap="none" rtlCol="0" anchor="ctr"/>
            <a:lstStyle/>
            <a:p>
              <a:pPr algn="ctr" defTabSz="914286">
                <a:defRPr/>
              </a:pPr>
              <a:r>
                <a:rPr lang="en-US" sz="1600" b="1" kern="0" dirty="0">
                  <a:solidFill>
                    <a:prstClr val="black"/>
                  </a:solidFill>
                  <a:latin typeface="+mn-lt"/>
                </a:rPr>
                <a:t>RTL Design</a:t>
              </a:r>
            </a:p>
          </p:txBody>
        </p:sp>
      </p:grpSp>
      <p:grpSp>
        <p:nvGrpSpPr>
          <p:cNvPr id="19" name="Group 26">
            <a:extLst>
              <a:ext uri="{FF2B5EF4-FFF2-40B4-BE49-F238E27FC236}">
                <a16:creationId xmlns:a16="http://schemas.microsoft.com/office/drawing/2014/main" id="{7EBD6A72-10D5-4DA1-98A5-B345C736B0FF}"/>
              </a:ext>
            </a:extLst>
          </p:cNvPr>
          <p:cNvGrpSpPr/>
          <p:nvPr/>
        </p:nvGrpSpPr>
        <p:grpSpPr>
          <a:xfrm>
            <a:off x="7086471" y="1371868"/>
            <a:ext cx="3214409" cy="1748432"/>
            <a:chOff x="664805" y="2210665"/>
            <a:chExt cx="3624803" cy="2011331"/>
          </a:xfrm>
        </p:grpSpPr>
        <p:pic>
          <p:nvPicPr>
            <p:cNvPr id="21" name="Picture 28">
              <a:extLst>
                <a:ext uri="{FF2B5EF4-FFF2-40B4-BE49-F238E27FC236}">
                  <a16:creationId xmlns:a16="http://schemas.microsoft.com/office/drawing/2014/main" id="{35157D19-4DE9-4EDA-A3F9-376A424F85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4805" y="2210665"/>
              <a:ext cx="3624803" cy="2011331"/>
            </a:xfrm>
            <a:prstGeom prst="rect">
              <a:avLst/>
            </a:prstGeom>
            <a:gradFill rotWithShape="1">
              <a:gsLst>
                <a:gs pos="0">
                  <a:srgbClr val="003C60">
                    <a:tint val="50000"/>
                    <a:satMod val="300000"/>
                  </a:srgbClr>
                </a:gs>
                <a:gs pos="35000">
                  <a:srgbClr val="003C60">
                    <a:tint val="37000"/>
                    <a:satMod val="300000"/>
                  </a:srgbClr>
                </a:gs>
                <a:gs pos="100000">
                  <a:srgbClr val="003C60">
                    <a:tint val="15000"/>
                    <a:satMod val="350000"/>
                  </a:srgbClr>
                </a:gs>
              </a:gsLst>
              <a:lin ang="16200000" scaled="1"/>
            </a:gradFill>
            <a:ln w="9525" cap="flat" cmpd="sng" algn="ctr">
              <a:solidFill>
                <a:srgbClr val="003C60">
                  <a:shade val="95000"/>
                  <a:satMod val="105000"/>
                </a:srgbClr>
              </a:solidFill>
              <a:prstDash val="solid"/>
            </a:ln>
            <a:effectLst>
              <a:outerShdw blurRad="40000" dist="20000" dir="5400000" rotWithShape="0">
                <a:srgbClr val="000000">
                  <a:alpha val="38000"/>
                </a:srgbClr>
              </a:outerShdw>
            </a:effectLst>
          </p:spPr>
        </p:pic>
        <p:sp>
          <p:nvSpPr>
            <p:cNvPr id="22" name="TextBox 29">
              <a:extLst>
                <a:ext uri="{FF2B5EF4-FFF2-40B4-BE49-F238E27FC236}">
                  <a16:creationId xmlns:a16="http://schemas.microsoft.com/office/drawing/2014/main" id="{92FB9C6F-4536-4414-8F6B-4C40C012DBC9}"/>
                </a:ext>
              </a:extLst>
            </p:cNvPr>
            <p:cNvSpPr txBox="1"/>
            <p:nvPr/>
          </p:nvSpPr>
          <p:spPr>
            <a:xfrm>
              <a:off x="1731466" y="2832333"/>
              <a:ext cx="410204" cy="424810"/>
            </a:xfrm>
            <a:prstGeom prst="rect">
              <a:avLst/>
            </a:prstGeom>
            <a:noFill/>
          </p:spPr>
          <p:txBody>
            <a:bodyPr wrap="square" rtlCol="0">
              <a:spAutoFit/>
            </a:bodyPr>
            <a:lstStyle/>
            <a:p>
              <a:pPr defTabSz="914286">
                <a:defRPr/>
              </a:pPr>
              <a:r>
                <a:rPr lang="en-US" b="1" kern="0" dirty="0">
                  <a:solidFill>
                    <a:srgbClr val="FFC000"/>
                  </a:solidFill>
                </a:rPr>
                <a:t>+</a:t>
              </a:r>
            </a:p>
          </p:txBody>
        </p:sp>
        <p:sp>
          <p:nvSpPr>
            <p:cNvPr id="23" name="TextBox 30">
              <a:extLst>
                <a:ext uri="{FF2B5EF4-FFF2-40B4-BE49-F238E27FC236}">
                  <a16:creationId xmlns:a16="http://schemas.microsoft.com/office/drawing/2014/main" id="{2394EFEE-7798-45C5-A23A-AD62EEC2C7CD}"/>
                </a:ext>
              </a:extLst>
            </p:cNvPr>
            <p:cNvSpPr txBox="1"/>
            <p:nvPr/>
          </p:nvSpPr>
          <p:spPr bwMode="auto">
            <a:xfrm>
              <a:off x="1504647" y="2689949"/>
              <a:ext cx="771786" cy="342135"/>
            </a:xfrm>
            <a:prstGeom prst="rect">
              <a:avLst/>
            </a:prstGeom>
            <a:noFill/>
            <a:ln w="12700" cap="sq" algn="ctr">
              <a:noFill/>
              <a:miter lim="800000"/>
              <a:headEnd/>
              <a:tailEnd/>
            </a:ln>
            <a:effectLst/>
          </p:spPr>
          <p:txBody>
            <a:bodyPr wrap="square" rtlCol="0">
              <a:spAutoFit/>
            </a:bodyPr>
            <a:lstStyle/>
            <a:p>
              <a:pPr defTabSz="914286">
                <a:defRPr/>
              </a:pPr>
              <a:r>
                <a:rPr lang="en-US" sz="1333" b="1" kern="0" dirty="0">
                  <a:solidFill>
                    <a:prstClr val="black"/>
                  </a:solidFill>
                  <a:cs typeface="Calibri" pitchFamily="34" charset="0"/>
                </a:rPr>
                <a:t>Adder</a:t>
              </a:r>
              <a:endParaRPr lang="en-US" sz="1467" b="1" kern="0" dirty="0">
                <a:solidFill>
                  <a:prstClr val="black"/>
                </a:solidFill>
                <a:cs typeface="Calibri" pitchFamily="34" charset="0"/>
              </a:endParaRPr>
            </a:p>
          </p:txBody>
        </p:sp>
        <p:sp>
          <p:nvSpPr>
            <p:cNvPr id="24" name="TextBox 31">
              <a:extLst>
                <a:ext uri="{FF2B5EF4-FFF2-40B4-BE49-F238E27FC236}">
                  <a16:creationId xmlns:a16="http://schemas.microsoft.com/office/drawing/2014/main" id="{CA70AFAB-650B-4505-97C7-79475431F93B}"/>
                </a:ext>
              </a:extLst>
            </p:cNvPr>
            <p:cNvSpPr txBox="1"/>
            <p:nvPr/>
          </p:nvSpPr>
          <p:spPr bwMode="auto">
            <a:xfrm>
              <a:off x="3115239" y="3811101"/>
              <a:ext cx="1116377" cy="342135"/>
            </a:xfrm>
            <a:prstGeom prst="rect">
              <a:avLst/>
            </a:prstGeom>
            <a:noFill/>
            <a:ln w="12700" cap="sq" algn="ctr">
              <a:noFill/>
              <a:miter lim="800000"/>
              <a:headEnd/>
              <a:tailEnd/>
            </a:ln>
            <a:effectLst/>
          </p:spPr>
          <p:txBody>
            <a:bodyPr wrap="square" rtlCol="0">
              <a:spAutoFit/>
            </a:bodyPr>
            <a:lstStyle/>
            <a:p>
              <a:pPr defTabSz="914286">
                <a:defRPr/>
              </a:pPr>
              <a:r>
                <a:rPr lang="en-US" sz="1333" b="1" kern="0" dirty="0">
                  <a:solidFill>
                    <a:prstClr val="black"/>
                  </a:solidFill>
                  <a:cs typeface="Calibri" pitchFamily="34" charset="0"/>
                </a:rPr>
                <a:t>Register</a:t>
              </a:r>
              <a:endParaRPr lang="en-US" sz="1600" b="1" kern="0" dirty="0">
                <a:solidFill>
                  <a:prstClr val="black"/>
                </a:solidFill>
                <a:cs typeface="Calibri" pitchFamily="34" charset="0"/>
              </a:endParaRPr>
            </a:p>
          </p:txBody>
        </p:sp>
        <p:sp>
          <p:nvSpPr>
            <p:cNvPr id="25" name="TextBox 32">
              <a:extLst>
                <a:ext uri="{FF2B5EF4-FFF2-40B4-BE49-F238E27FC236}">
                  <a16:creationId xmlns:a16="http://schemas.microsoft.com/office/drawing/2014/main" id="{D8BEBB3B-8A81-45E6-B56C-2A7AAD6FA9F4}"/>
                </a:ext>
              </a:extLst>
            </p:cNvPr>
            <p:cNvSpPr txBox="1"/>
            <p:nvPr/>
          </p:nvSpPr>
          <p:spPr bwMode="auto">
            <a:xfrm>
              <a:off x="2449475" y="3060604"/>
              <a:ext cx="771786" cy="342135"/>
            </a:xfrm>
            <a:prstGeom prst="rect">
              <a:avLst/>
            </a:prstGeom>
            <a:noFill/>
            <a:ln w="12700" cap="sq" algn="ctr">
              <a:noFill/>
              <a:miter lim="800000"/>
              <a:headEnd/>
              <a:tailEnd/>
            </a:ln>
            <a:effectLst/>
          </p:spPr>
          <p:txBody>
            <a:bodyPr wrap="square" rtlCol="0">
              <a:spAutoFit/>
            </a:bodyPr>
            <a:lstStyle/>
            <a:p>
              <a:pPr defTabSz="914286">
                <a:defRPr/>
              </a:pPr>
              <a:r>
                <a:rPr lang="en-US" sz="1333" b="1" kern="0" dirty="0">
                  <a:solidFill>
                    <a:prstClr val="black"/>
                  </a:solidFill>
                  <a:cs typeface="Calibri" pitchFamily="34" charset="0"/>
                </a:rPr>
                <a:t>Mux</a:t>
              </a:r>
              <a:endParaRPr lang="en-US" sz="1467" b="1" kern="0" dirty="0">
                <a:solidFill>
                  <a:prstClr val="black"/>
                </a:solidFill>
                <a:cs typeface="Calibri" pitchFamily="34" charset="0"/>
              </a:endParaRPr>
            </a:p>
          </p:txBody>
        </p:sp>
        <p:sp>
          <p:nvSpPr>
            <p:cNvPr id="26" name="Oval 33">
              <a:extLst>
                <a:ext uri="{FF2B5EF4-FFF2-40B4-BE49-F238E27FC236}">
                  <a16:creationId xmlns:a16="http://schemas.microsoft.com/office/drawing/2014/main" id="{0C1002C4-4280-4362-8B70-7B8D6AC45147}"/>
                </a:ext>
              </a:extLst>
            </p:cNvPr>
            <p:cNvSpPr/>
            <p:nvPr/>
          </p:nvSpPr>
          <p:spPr bwMode="auto">
            <a:xfrm>
              <a:off x="1798000" y="2962952"/>
              <a:ext cx="185081" cy="183671"/>
            </a:xfrm>
            <a:prstGeom prst="ellipse">
              <a:avLst/>
            </a:prstGeom>
            <a:noFill/>
            <a:ln w="28575" cap="sq" algn="ctr">
              <a:solidFill>
                <a:srgbClr val="FFC000"/>
              </a:solidFill>
              <a:miter lim="800000"/>
              <a:headEnd/>
              <a:tailEnd/>
            </a:ln>
            <a:effectLst/>
          </p:spPr>
          <p:txBody>
            <a:bodyPr wrap="none" rtlCol="0" anchor="ctr"/>
            <a:lstStyle/>
            <a:p>
              <a:pPr algn="ctr" defTabSz="914286">
                <a:defRPr/>
              </a:pPr>
              <a:endParaRPr lang="en-US" b="1" kern="0" dirty="0">
                <a:solidFill>
                  <a:srgbClr val="FFFFFF"/>
                </a:solidFill>
              </a:endParaRPr>
            </a:p>
          </p:txBody>
        </p:sp>
      </p:grpSp>
      <p:sp>
        <p:nvSpPr>
          <p:cNvPr id="3" name="矩形 2">
            <a:extLst>
              <a:ext uri="{FF2B5EF4-FFF2-40B4-BE49-F238E27FC236}">
                <a16:creationId xmlns:a16="http://schemas.microsoft.com/office/drawing/2014/main" id="{0824A9B5-DDF3-42C1-9693-0408D9048933}"/>
              </a:ext>
            </a:extLst>
          </p:cNvPr>
          <p:cNvSpPr/>
          <p:nvPr/>
        </p:nvSpPr>
        <p:spPr>
          <a:xfrm>
            <a:off x="7866662" y="3496179"/>
            <a:ext cx="2083954" cy="307737"/>
          </a:xfrm>
          <a:prstGeom prst="rect">
            <a:avLst/>
          </a:prstGeom>
        </p:spPr>
        <p:txBody>
          <a:bodyPr wrap="none">
            <a:spAutoFit/>
          </a:bodyPr>
          <a:lstStyle/>
          <a:p>
            <a:pPr algn="ctr" defTabSz="914286">
              <a:defRPr/>
            </a:pPr>
            <a:r>
              <a:rPr lang="en-US" altLang="zh-CN" sz="1400" b="1" kern="0" dirty="0">
                <a:solidFill>
                  <a:prstClr val="black"/>
                </a:solidFill>
                <a:latin typeface="+mn-lt"/>
              </a:rPr>
              <a:t>Quick design iteration </a:t>
            </a:r>
          </a:p>
        </p:txBody>
      </p:sp>
      <p:sp>
        <p:nvSpPr>
          <p:cNvPr id="29" name="矩形 28">
            <a:extLst>
              <a:ext uri="{FF2B5EF4-FFF2-40B4-BE49-F238E27FC236}">
                <a16:creationId xmlns:a16="http://schemas.microsoft.com/office/drawing/2014/main" id="{CAE601E6-A264-47B9-9B6A-8C9EDFC134D1}"/>
              </a:ext>
            </a:extLst>
          </p:cNvPr>
          <p:cNvSpPr/>
          <p:nvPr/>
        </p:nvSpPr>
        <p:spPr>
          <a:xfrm>
            <a:off x="6351621" y="1071710"/>
            <a:ext cx="4579504" cy="307737"/>
          </a:xfrm>
          <a:prstGeom prst="rect">
            <a:avLst/>
          </a:prstGeom>
        </p:spPr>
        <p:txBody>
          <a:bodyPr wrap="none">
            <a:spAutoFit/>
          </a:bodyPr>
          <a:lstStyle/>
          <a:p>
            <a:pPr algn="ctr" defTabSz="914286">
              <a:defRPr/>
            </a:pPr>
            <a:r>
              <a:rPr lang="en-US" altLang="zh-CN" sz="1400" b="1" kern="0" dirty="0">
                <a:solidFill>
                  <a:prstClr val="black"/>
                </a:solidFill>
                <a:latin typeface="+mn-lt"/>
              </a:rPr>
              <a:t>Using visual power debug to identify power hotspots</a:t>
            </a:r>
          </a:p>
        </p:txBody>
      </p:sp>
      <p:sp>
        <p:nvSpPr>
          <p:cNvPr id="13" name="TextBox 12">
            <a:extLst>
              <a:ext uri="{FF2B5EF4-FFF2-40B4-BE49-F238E27FC236}">
                <a16:creationId xmlns:a16="http://schemas.microsoft.com/office/drawing/2014/main" id="{056DD49C-D443-41F4-B3BF-D775B073F6FB}"/>
              </a:ext>
            </a:extLst>
          </p:cNvPr>
          <p:cNvSpPr txBox="1"/>
          <p:nvPr/>
        </p:nvSpPr>
        <p:spPr>
          <a:xfrm>
            <a:off x="10660293" y="4171627"/>
            <a:ext cx="1295231" cy="596237"/>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sz="1600" dirty="0">
                <a:solidFill>
                  <a:srgbClr val="000000"/>
                </a:solidFill>
                <a:latin typeface="+mn-lt"/>
                <a:ea typeface="+mn-ea"/>
                <a:sym typeface="Calibri" panose="020F0502020204030204"/>
              </a:rPr>
              <a:t>RTL power analysis</a:t>
            </a:r>
          </a:p>
        </p:txBody>
      </p:sp>
      <p:sp>
        <p:nvSpPr>
          <p:cNvPr id="27" name="TextBox 26">
            <a:extLst>
              <a:ext uri="{FF2B5EF4-FFF2-40B4-BE49-F238E27FC236}">
                <a16:creationId xmlns:a16="http://schemas.microsoft.com/office/drawing/2014/main" id="{0BF6AFEC-B592-4E14-9B6E-F99464BBE86B}"/>
              </a:ext>
            </a:extLst>
          </p:cNvPr>
          <p:cNvSpPr txBox="1"/>
          <p:nvPr/>
        </p:nvSpPr>
        <p:spPr>
          <a:xfrm>
            <a:off x="5965023" y="4643430"/>
            <a:ext cx="1295231" cy="596237"/>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sz="1600" dirty="0">
                <a:solidFill>
                  <a:srgbClr val="000000"/>
                </a:solidFill>
                <a:latin typeface="+mn-lt"/>
                <a:ea typeface="+mn-ea"/>
                <a:sym typeface="Calibri" panose="020F0502020204030204"/>
              </a:rPr>
              <a:t>Gate power analysis</a:t>
            </a:r>
          </a:p>
        </p:txBody>
      </p:sp>
    </p:spTree>
    <p:extLst>
      <p:ext uri="{BB962C8B-B14F-4D97-AF65-F5344CB8AC3E}">
        <p14:creationId xmlns:p14="http://schemas.microsoft.com/office/powerpoint/2010/main" val="89752446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90AE8F7E-FE05-4F04-A40E-466BAF786008}"/>
              </a:ext>
            </a:extLst>
          </p:cNvPr>
          <p:cNvSpPr/>
          <p:nvPr/>
        </p:nvSpPr>
        <p:spPr>
          <a:xfrm>
            <a:off x="305555" y="789503"/>
            <a:ext cx="10664780" cy="4524689"/>
          </a:xfrm>
          <a:prstGeom prst="rect">
            <a:avLst/>
          </a:prstGeom>
        </p:spPr>
        <p:txBody>
          <a:bodyPr wrap="square">
            <a:spAutoFit/>
          </a:bodyPr>
          <a:lstStyle/>
          <a:p>
            <a:pPr marL="342866" indent="-342866" defTabSz="685731">
              <a:lnSpc>
                <a:spcPct val="150000"/>
              </a:lnSpc>
              <a:buFont typeface="Arial" panose="020B0604020202020204" pitchFamily="34" charset="0"/>
              <a:buChar char="•"/>
            </a:pPr>
            <a:r>
              <a:rPr lang="en-US" altLang="zh-CN" dirty="0">
                <a:solidFill>
                  <a:prstClr val="black"/>
                </a:solidFill>
                <a:latin typeface="+mn-lt"/>
                <a:cs typeface="Calibri" pitchFamily="34" charset="0"/>
              </a:rPr>
              <a:t>Comprehensive early RTL power analysis and reduction methodology includes:</a:t>
            </a:r>
          </a:p>
          <a:p>
            <a:pPr marL="1085741" lvl="1" indent="-342866" defTabSz="685731">
              <a:lnSpc>
                <a:spcPct val="150000"/>
              </a:lnSpc>
              <a:buFont typeface="Arial" panose="020B0604020202020204" pitchFamily="34" charset="0"/>
              <a:buChar char="•"/>
            </a:pPr>
            <a:r>
              <a:rPr lang="en-US" altLang="zh-CN" sz="1600" dirty="0">
                <a:solidFill>
                  <a:prstClr val="black"/>
                </a:solidFill>
                <a:latin typeface="+mn-lt"/>
              </a:rPr>
              <a:t>Modeling physical effects that are not available in RTL source code: clock distribution network (buffers, clock gates), wire capacitance, cell mapping including multiple threshold libraries. This is key to get predictable power savings.</a:t>
            </a:r>
          </a:p>
          <a:p>
            <a:pPr marL="1085741" lvl="1" indent="-342866" defTabSz="685731">
              <a:lnSpc>
                <a:spcPct val="150000"/>
              </a:lnSpc>
              <a:buFont typeface="Arial" panose="020B0604020202020204" pitchFamily="34" charset="0"/>
              <a:buChar char="•"/>
            </a:pPr>
            <a:r>
              <a:rPr lang="en-US" altLang="zh-CN" sz="1600" dirty="0">
                <a:solidFill>
                  <a:prstClr val="black"/>
                </a:solidFill>
                <a:latin typeface="+mn-lt"/>
              </a:rPr>
              <a:t>Using an effective and interactive power debug GUI to identify power hotspots, trace activity upstream and downstream to find root cause and to reduce the power-impact. Designers know their RTL best.</a:t>
            </a:r>
          </a:p>
          <a:p>
            <a:pPr marL="1085741" lvl="1" indent="-342866" defTabSz="685731">
              <a:lnSpc>
                <a:spcPct val="150000"/>
              </a:lnSpc>
              <a:buFont typeface="Arial" panose="020B0604020202020204" pitchFamily="34" charset="0"/>
              <a:buChar char="•"/>
            </a:pPr>
            <a:r>
              <a:rPr lang="en-US" altLang="zh-CN" sz="1600" dirty="0">
                <a:solidFill>
                  <a:prstClr val="black"/>
                </a:solidFill>
                <a:latin typeface="+mn-lt"/>
              </a:rPr>
              <a:t>Using industry tools to identify power reduction opportunities including but not limited to the following: optimize high level clock gating to identify more architectural clock gates, utilize stability and observability of blocks/flops/memory outputs to optimize clock gating enables to shut off more blocks/flops/memories and for more clock cycles, data gating, </a:t>
            </a:r>
            <a:r>
              <a:rPr lang="en-US" altLang="zh-CN" sz="1600" dirty="0" err="1">
                <a:solidFill>
                  <a:prstClr val="black"/>
                </a:solidFill>
                <a:latin typeface="+mn-lt"/>
              </a:rPr>
              <a:t>etc</a:t>
            </a:r>
            <a:endParaRPr lang="en-US" altLang="zh-CN" sz="1600" dirty="0">
              <a:solidFill>
                <a:prstClr val="black"/>
              </a:solidFill>
              <a:latin typeface="+mn-lt"/>
            </a:endParaRPr>
          </a:p>
          <a:p>
            <a:pPr marL="1085741" lvl="1" indent="-342866" defTabSz="685731">
              <a:lnSpc>
                <a:spcPct val="150000"/>
              </a:lnSpc>
              <a:buFont typeface="Arial" panose="020B0604020202020204" pitchFamily="34" charset="0"/>
              <a:buChar char="•"/>
            </a:pPr>
            <a:r>
              <a:rPr lang="en-US" altLang="zh-CN" sz="1600" dirty="0">
                <a:solidFill>
                  <a:prstClr val="black"/>
                </a:solidFill>
                <a:latin typeface="+mn-lt"/>
              </a:rPr>
              <a:t>Utilize high capacity and performance for regular power tracking across design iterations </a:t>
            </a:r>
          </a:p>
        </p:txBody>
      </p:sp>
      <p:sp>
        <p:nvSpPr>
          <p:cNvPr id="2" name="标题 1">
            <a:extLst>
              <a:ext uri="{FF2B5EF4-FFF2-40B4-BE49-F238E27FC236}">
                <a16:creationId xmlns:a16="http://schemas.microsoft.com/office/drawing/2014/main" id="{A1B8513C-8274-4B1A-A703-02B735419B03}"/>
              </a:ext>
            </a:extLst>
          </p:cNvPr>
          <p:cNvSpPr>
            <a:spLocks noGrp="1"/>
          </p:cNvSpPr>
          <p:nvPr>
            <p:ph type="title"/>
          </p:nvPr>
        </p:nvSpPr>
        <p:spPr/>
        <p:txBody>
          <a:bodyPr/>
          <a:lstStyle/>
          <a:p>
            <a:r>
              <a:rPr lang="en-US" altLang="zh-CN" sz="2400" dirty="0"/>
              <a:t> RTL Power Analysis and Reduction Core Technology</a:t>
            </a:r>
            <a:endParaRPr lang="zh-CN" altLang="en-US" sz="2400" dirty="0"/>
          </a:p>
        </p:txBody>
      </p:sp>
    </p:spTree>
    <p:extLst>
      <p:ext uri="{BB962C8B-B14F-4D97-AF65-F5344CB8AC3E}">
        <p14:creationId xmlns:p14="http://schemas.microsoft.com/office/powerpoint/2010/main" val="324375946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id="{90AE8F7E-FE05-4F04-A40E-466BAF786008}"/>
              </a:ext>
            </a:extLst>
          </p:cNvPr>
          <p:cNvSpPr/>
          <p:nvPr/>
        </p:nvSpPr>
        <p:spPr>
          <a:xfrm>
            <a:off x="305554" y="868042"/>
            <a:ext cx="10664780" cy="497443"/>
          </a:xfrm>
          <a:prstGeom prst="rect">
            <a:avLst/>
          </a:prstGeom>
        </p:spPr>
        <p:txBody>
          <a:bodyPr wrap="square">
            <a:spAutoFit/>
          </a:bodyPr>
          <a:lstStyle/>
          <a:p>
            <a:pPr marL="342866" indent="-342866" defTabSz="685731">
              <a:lnSpc>
                <a:spcPct val="150000"/>
              </a:lnSpc>
              <a:buFont typeface="Arial" panose="020B0604020202020204" pitchFamily="34" charset="0"/>
              <a:buChar char="•"/>
            </a:pPr>
            <a:r>
              <a:rPr lang="en-US" altLang="zh-CN" dirty="0">
                <a:solidFill>
                  <a:prstClr val="black"/>
                </a:solidFill>
                <a:latin typeface="+mn-lt"/>
                <a:cs typeface="Calibri" pitchFamily="34" charset="0"/>
              </a:rPr>
              <a:t>Overview of early RTL power flow</a:t>
            </a:r>
            <a:endParaRPr lang="en-US" altLang="zh-CN" sz="2000" dirty="0">
              <a:solidFill>
                <a:prstClr val="black"/>
              </a:solidFill>
              <a:latin typeface="+mn-lt"/>
              <a:cs typeface="Calibri" pitchFamily="34" charset="0"/>
            </a:endParaRPr>
          </a:p>
        </p:txBody>
      </p:sp>
      <p:sp>
        <p:nvSpPr>
          <p:cNvPr id="2" name="标题 1">
            <a:extLst>
              <a:ext uri="{FF2B5EF4-FFF2-40B4-BE49-F238E27FC236}">
                <a16:creationId xmlns:a16="http://schemas.microsoft.com/office/drawing/2014/main" id="{A1B8513C-8274-4B1A-A703-02B735419B03}"/>
              </a:ext>
            </a:extLst>
          </p:cNvPr>
          <p:cNvSpPr>
            <a:spLocks noGrp="1"/>
          </p:cNvSpPr>
          <p:nvPr>
            <p:ph type="title"/>
          </p:nvPr>
        </p:nvSpPr>
        <p:spPr/>
        <p:txBody>
          <a:bodyPr/>
          <a:lstStyle/>
          <a:p>
            <a:r>
              <a:rPr lang="en-US" altLang="zh-CN" sz="2400" dirty="0"/>
              <a:t> Overview of Early RTL Power Flow</a:t>
            </a:r>
            <a:endParaRPr lang="zh-CN" altLang="en-US" sz="2400" dirty="0"/>
          </a:p>
        </p:txBody>
      </p:sp>
      <p:sp>
        <p:nvSpPr>
          <p:cNvPr id="7" name="AutoShape 6">
            <a:extLst>
              <a:ext uri="{FF2B5EF4-FFF2-40B4-BE49-F238E27FC236}">
                <a16:creationId xmlns:a16="http://schemas.microsoft.com/office/drawing/2014/main" id="{C6560B02-D6F6-42CF-B25E-E91D23F84D68}"/>
              </a:ext>
            </a:extLst>
          </p:cNvPr>
          <p:cNvSpPr>
            <a:spLocks noChangeArrowheads="1"/>
          </p:cNvSpPr>
          <p:nvPr/>
        </p:nvSpPr>
        <p:spPr bwMode="auto">
          <a:xfrm>
            <a:off x="1007010" y="3149941"/>
            <a:ext cx="1053963" cy="609521"/>
          </a:xfrm>
          <a:prstGeom prst="flowChartDocument">
            <a:avLst/>
          </a:prstGeom>
          <a:solidFill>
            <a:schemeClr val="accent2">
              <a:lumMod val="60000"/>
              <a:lumOff val="40000"/>
            </a:schemeClr>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b="1" dirty="0"/>
              <a:t>RTL </a:t>
            </a:r>
          </a:p>
        </p:txBody>
      </p:sp>
      <p:sp>
        <p:nvSpPr>
          <p:cNvPr id="18" name="AutoShape 19">
            <a:extLst>
              <a:ext uri="{FF2B5EF4-FFF2-40B4-BE49-F238E27FC236}">
                <a16:creationId xmlns:a16="http://schemas.microsoft.com/office/drawing/2014/main" id="{50D2C780-D841-46E3-A987-2195ED3E7249}"/>
              </a:ext>
            </a:extLst>
          </p:cNvPr>
          <p:cNvSpPr>
            <a:spLocks noChangeArrowheads="1"/>
          </p:cNvSpPr>
          <p:nvPr/>
        </p:nvSpPr>
        <p:spPr bwMode="auto">
          <a:xfrm>
            <a:off x="1007010" y="1969722"/>
            <a:ext cx="1053963" cy="609521"/>
          </a:xfrm>
          <a:prstGeom prst="flowChartDocument">
            <a:avLst/>
          </a:prstGeom>
          <a:solidFill>
            <a:schemeClr val="accent2">
              <a:lumMod val="60000"/>
              <a:lumOff val="40000"/>
            </a:schemeClr>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b="1" dirty="0"/>
              <a:t>RTL activity</a:t>
            </a:r>
          </a:p>
        </p:txBody>
      </p:sp>
      <p:sp>
        <p:nvSpPr>
          <p:cNvPr id="20" name="AutoShape 9">
            <a:extLst>
              <a:ext uri="{FF2B5EF4-FFF2-40B4-BE49-F238E27FC236}">
                <a16:creationId xmlns:a16="http://schemas.microsoft.com/office/drawing/2014/main" id="{9F37A6DA-F73D-4699-AE4F-B5FAC080FBA5}"/>
              </a:ext>
            </a:extLst>
          </p:cNvPr>
          <p:cNvSpPr>
            <a:spLocks noChangeArrowheads="1"/>
          </p:cNvSpPr>
          <p:nvPr/>
        </p:nvSpPr>
        <p:spPr bwMode="auto">
          <a:xfrm>
            <a:off x="3474341" y="1969722"/>
            <a:ext cx="2163603" cy="586188"/>
          </a:xfrm>
          <a:prstGeom prst="flowChartDocument">
            <a:avLst/>
          </a:prstGeom>
          <a:solidFill>
            <a:srgbClr val="3D8ED6"/>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nchor="ctr"/>
          <a:lstStyle/>
          <a:p>
            <a:pPr algn="ctr"/>
            <a:r>
              <a:rPr lang="en-US" sz="1400" b="1" dirty="0"/>
              <a:t>Model physical effects</a:t>
            </a:r>
          </a:p>
        </p:txBody>
      </p:sp>
      <p:sp>
        <p:nvSpPr>
          <p:cNvPr id="21" name="AutoShape 19">
            <a:extLst>
              <a:ext uri="{FF2B5EF4-FFF2-40B4-BE49-F238E27FC236}">
                <a16:creationId xmlns:a16="http://schemas.microsoft.com/office/drawing/2014/main" id="{3D4BA38D-EE3A-446F-AC97-2E6B30EB5A00}"/>
              </a:ext>
            </a:extLst>
          </p:cNvPr>
          <p:cNvSpPr>
            <a:spLocks noChangeArrowheads="1"/>
          </p:cNvSpPr>
          <p:nvPr/>
        </p:nvSpPr>
        <p:spPr bwMode="auto">
          <a:xfrm>
            <a:off x="1007010" y="4419471"/>
            <a:ext cx="1053963" cy="609521"/>
          </a:xfrm>
          <a:prstGeom prst="flowChartDocument">
            <a:avLst/>
          </a:prstGeom>
          <a:solidFill>
            <a:schemeClr val="accent2">
              <a:lumMod val="60000"/>
              <a:lumOff val="40000"/>
            </a:schemeClr>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1400" b="1" dirty="0"/>
              <a:t>Lib</a:t>
            </a:r>
          </a:p>
        </p:txBody>
      </p:sp>
      <p:sp>
        <p:nvSpPr>
          <p:cNvPr id="10" name="箭头: 右 9">
            <a:extLst>
              <a:ext uri="{FF2B5EF4-FFF2-40B4-BE49-F238E27FC236}">
                <a16:creationId xmlns:a16="http://schemas.microsoft.com/office/drawing/2014/main" id="{4CA39284-F370-400D-B0C8-6C57DA171DD3}"/>
              </a:ext>
            </a:extLst>
          </p:cNvPr>
          <p:cNvSpPr/>
          <p:nvPr/>
        </p:nvSpPr>
        <p:spPr>
          <a:xfrm>
            <a:off x="2953003" y="2850837"/>
            <a:ext cx="457140" cy="1123272"/>
          </a:xfrm>
          <a:prstGeom prst="rightArrow">
            <a:avLst/>
          </a:prstGeom>
          <a:solidFill>
            <a:srgbClr val="FFFFFF"/>
          </a:solidFill>
          <a:ln w="12700" cap="flat">
            <a:solidFill>
              <a:schemeClr val="accent1"/>
            </a:solidFill>
            <a:prstDash val="solid"/>
            <a:round/>
          </a:ln>
          <a:effectLst>
            <a:outerShdw blurRad="25400" dir="5400000" rotWithShape="0">
              <a:srgbClr val="000000">
                <a:alpha val="35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ctr">
            <a:spAutoFit/>
          </a:bodyPr>
          <a:lstStyle/>
          <a:p>
            <a:pPr defTabSz="1828617" fontAlgn="auto">
              <a:spcBef>
                <a:spcPts val="0"/>
              </a:spcBef>
              <a:spcAft>
                <a:spcPts val="0"/>
              </a:spcAft>
            </a:pPr>
            <a:endParaRPr lang="zh-CN" altLang="en-US" sz="3000">
              <a:solidFill>
                <a:srgbClr val="000000"/>
              </a:solidFill>
              <a:latin typeface="+mn-lt"/>
              <a:ea typeface="+mn-ea"/>
              <a:sym typeface="Calibri" panose="020F0502020204030204"/>
            </a:endParaRPr>
          </a:p>
        </p:txBody>
      </p:sp>
      <p:sp>
        <p:nvSpPr>
          <p:cNvPr id="15" name="AutoShape 9">
            <a:extLst>
              <a:ext uri="{FF2B5EF4-FFF2-40B4-BE49-F238E27FC236}">
                <a16:creationId xmlns:a16="http://schemas.microsoft.com/office/drawing/2014/main" id="{C8EAE2BB-5879-42AC-B687-D9335BF3BA00}"/>
              </a:ext>
            </a:extLst>
          </p:cNvPr>
          <p:cNvSpPr>
            <a:spLocks noChangeArrowheads="1"/>
          </p:cNvSpPr>
          <p:nvPr/>
        </p:nvSpPr>
        <p:spPr bwMode="auto">
          <a:xfrm>
            <a:off x="4302175" y="2648435"/>
            <a:ext cx="2163603" cy="586188"/>
          </a:xfrm>
          <a:prstGeom prst="flowChartDocument">
            <a:avLst/>
          </a:prstGeom>
          <a:solidFill>
            <a:srgbClr val="3D8ED6"/>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nchor="ctr"/>
          <a:lstStyle/>
          <a:p>
            <a:pPr algn="ctr"/>
            <a:r>
              <a:rPr lang="en-US" sz="1400" b="1" dirty="0"/>
              <a:t>Interactive power debug</a:t>
            </a:r>
          </a:p>
        </p:txBody>
      </p:sp>
      <p:sp>
        <p:nvSpPr>
          <p:cNvPr id="16" name="AutoShape 9">
            <a:extLst>
              <a:ext uri="{FF2B5EF4-FFF2-40B4-BE49-F238E27FC236}">
                <a16:creationId xmlns:a16="http://schemas.microsoft.com/office/drawing/2014/main" id="{593FA9FF-5667-4501-A0F1-3024F3A3922A}"/>
              </a:ext>
            </a:extLst>
          </p:cNvPr>
          <p:cNvSpPr>
            <a:spLocks noChangeArrowheads="1"/>
          </p:cNvSpPr>
          <p:nvPr/>
        </p:nvSpPr>
        <p:spPr bwMode="auto">
          <a:xfrm>
            <a:off x="5364793" y="3319408"/>
            <a:ext cx="2163603" cy="586188"/>
          </a:xfrm>
          <a:prstGeom prst="flowChartDocument">
            <a:avLst/>
          </a:prstGeom>
          <a:solidFill>
            <a:srgbClr val="3D8ED6"/>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nchor="ctr"/>
          <a:lstStyle/>
          <a:p>
            <a:pPr algn="ctr"/>
            <a:r>
              <a:rPr lang="en-US" sz="1400" b="1" dirty="0"/>
              <a:t>Coarse clock gating optimization</a:t>
            </a:r>
          </a:p>
        </p:txBody>
      </p:sp>
      <p:sp>
        <p:nvSpPr>
          <p:cNvPr id="19" name="AutoShape 9">
            <a:extLst>
              <a:ext uri="{FF2B5EF4-FFF2-40B4-BE49-F238E27FC236}">
                <a16:creationId xmlns:a16="http://schemas.microsoft.com/office/drawing/2014/main" id="{11C32609-24B7-4157-A694-1091B267F3E8}"/>
              </a:ext>
            </a:extLst>
          </p:cNvPr>
          <p:cNvSpPr>
            <a:spLocks noChangeArrowheads="1"/>
          </p:cNvSpPr>
          <p:nvPr/>
        </p:nvSpPr>
        <p:spPr bwMode="auto">
          <a:xfrm>
            <a:off x="6553141" y="3990381"/>
            <a:ext cx="2163603" cy="586188"/>
          </a:xfrm>
          <a:prstGeom prst="flowChartDocument">
            <a:avLst/>
          </a:prstGeom>
          <a:solidFill>
            <a:srgbClr val="3D8ED6"/>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nchor="ctr"/>
          <a:lstStyle/>
          <a:p>
            <a:pPr algn="ctr"/>
            <a:r>
              <a:rPr lang="en-US" sz="1400" b="1" dirty="0"/>
              <a:t>Power reduction suggestions </a:t>
            </a:r>
          </a:p>
        </p:txBody>
      </p:sp>
      <p:sp>
        <p:nvSpPr>
          <p:cNvPr id="23" name="AutoShape 9">
            <a:extLst>
              <a:ext uri="{FF2B5EF4-FFF2-40B4-BE49-F238E27FC236}">
                <a16:creationId xmlns:a16="http://schemas.microsoft.com/office/drawing/2014/main" id="{41DCB8C1-49E4-47AA-B062-79E539861ED3}"/>
              </a:ext>
            </a:extLst>
          </p:cNvPr>
          <p:cNvSpPr>
            <a:spLocks noChangeArrowheads="1"/>
          </p:cNvSpPr>
          <p:nvPr/>
        </p:nvSpPr>
        <p:spPr bwMode="auto">
          <a:xfrm>
            <a:off x="7634942" y="4704761"/>
            <a:ext cx="2163603" cy="586188"/>
          </a:xfrm>
          <a:prstGeom prst="flowChartDocument">
            <a:avLst/>
          </a:prstGeom>
          <a:solidFill>
            <a:srgbClr val="3D8ED6"/>
          </a:solidFill>
          <a:ln>
            <a:noFill/>
            <a:headEnd type="none" w="sm" len="sm"/>
            <a:tailEnd type="none" w="sm" len="sm"/>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hemeClr val="accent1"/>
          </a:lnRef>
          <a:fillRef idx="3">
            <a:schemeClr val="accent1"/>
          </a:fillRef>
          <a:effectRef idx="3">
            <a:schemeClr val="accent1"/>
          </a:effectRef>
          <a:fontRef idx="minor">
            <a:schemeClr val="lt1"/>
          </a:fontRef>
        </p:style>
        <p:txBody>
          <a:bodyPr anchor="ctr"/>
          <a:lstStyle/>
          <a:p>
            <a:pPr algn="ctr"/>
            <a:r>
              <a:rPr lang="en-US" sz="1400" b="1" dirty="0"/>
              <a:t>Track power and efficiency metrics</a:t>
            </a:r>
          </a:p>
        </p:txBody>
      </p:sp>
    </p:spTree>
    <p:extLst>
      <p:ext uri="{BB962C8B-B14F-4D97-AF65-F5344CB8AC3E}">
        <p14:creationId xmlns:p14="http://schemas.microsoft.com/office/powerpoint/2010/main" val="118251463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x-none" sz="2400" dirty="0"/>
              <a:t> Performance and Accuracy of RTL Power flow</a:t>
            </a:r>
          </a:p>
        </p:txBody>
      </p:sp>
      <p:sp>
        <p:nvSpPr>
          <p:cNvPr id="10" name="矩形 9"/>
          <p:cNvSpPr/>
          <p:nvPr/>
        </p:nvSpPr>
        <p:spPr>
          <a:xfrm>
            <a:off x="401992" y="5319224"/>
            <a:ext cx="5561876" cy="400058"/>
          </a:xfrm>
          <a:prstGeom prst="rect">
            <a:avLst/>
          </a:prstGeom>
        </p:spPr>
        <p:txBody>
          <a:bodyPr wrap="square">
            <a:spAutoFit/>
          </a:bodyPr>
          <a:lstStyle/>
          <a:p>
            <a:pPr marL="342866" indent="-342866">
              <a:buFont typeface="Arial" panose="020B0604020202020204" pitchFamily="34" charset="0"/>
              <a:buChar char="•"/>
            </a:pPr>
            <a:r>
              <a:rPr lang="en-US" altLang="zh-CN" sz="2000" b="1" dirty="0">
                <a:solidFill>
                  <a:srgbClr val="00B050"/>
                </a:solidFill>
                <a:latin typeface="+mn-lt"/>
                <a:ea typeface="+mn-ea"/>
              </a:rPr>
              <a:t>20X</a:t>
            </a:r>
            <a:r>
              <a:rPr lang="en-US" altLang="zh-CN" sz="1600" dirty="0">
                <a:solidFill>
                  <a:srgbClr val="000000"/>
                </a:solidFill>
                <a:latin typeface="+mn-lt"/>
                <a:ea typeface="+mn-ea"/>
              </a:rPr>
              <a:t> faster than netlist power analysis flow </a:t>
            </a:r>
            <a:endParaRPr lang="zh-CN" altLang="en-US" sz="1600" dirty="0">
              <a:solidFill>
                <a:srgbClr val="000000"/>
              </a:solidFill>
              <a:latin typeface="+mn-lt"/>
              <a:ea typeface="+mn-ea"/>
            </a:endParaRPr>
          </a:p>
        </p:txBody>
      </p:sp>
      <p:sp>
        <p:nvSpPr>
          <p:cNvPr id="46" name="矩形 45"/>
          <p:cNvSpPr/>
          <p:nvPr/>
        </p:nvSpPr>
        <p:spPr>
          <a:xfrm>
            <a:off x="6228134" y="5339497"/>
            <a:ext cx="5835571" cy="400058"/>
          </a:xfrm>
          <a:prstGeom prst="rect">
            <a:avLst/>
          </a:prstGeom>
        </p:spPr>
        <p:txBody>
          <a:bodyPr wrap="square">
            <a:spAutoFit/>
          </a:bodyPr>
          <a:lstStyle/>
          <a:p>
            <a:pPr marL="285721" indent="-285721">
              <a:buFont typeface="Arial" panose="020B0604020202020204" pitchFamily="34" charset="0"/>
              <a:buChar char="•"/>
            </a:pPr>
            <a:r>
              <a:rPr lang="en-US" altLang="zh-CN" sz="1600" dirty="0">
                <a:solidFill>
                  <a:srgbClr val="000000"/>
                </a:solidFill>
                <a:latin typeface="+mn-lt"/>
              </a:rPr>
              <a:t>Within </a:t>
            </a:r>
            <a:r>
              <a:rPr lang="en-US" altLang="zh-CN" sz="2000" b="1" dirty="0">
                <a:solidFill>
                  <a:srgbClr val="00B050"/>
                </a:solidFill>
                <a:latin typeface="+mn-lt"/>
              </a:rPr>
              <a:t>15% </a:t>
            </a:r>
            <a:r>
              <a:rPr lang="en-US" altLang="zh-CN" sz="1600" dirty="0">
                <a:solidFill>
                  <a:srgbClr val="000000"/>
                </a:solidFill>
                <a:latin typeface="+mn-lt"/>
              </a:rPr>
              <a:t>power difference </a:t>
            </a:r>
            <a:r>
              <a:rPr lang="en-US" altLang="zh-CN" sz="1600" dirty="0">
                <a:solidFill>
                  <a:srgbClr val="000000"/>
                </a:solidFill>
                <a:latin typeface="+mn-lt"/>
                <a:ea typeface="+mn-ea"/>
              </a:rPr>
              <a:t>compared to netlist power</a:t>
            </a:r>
            <a:endParaRPr lang="zh-CN" altLang="en-US" sz="1600" dirty="0">
              <a:solidFill>
                <a:srgbClr val="000000"/>
              </a:solidFill>
              <a:latin typeface="+mn-lt"/>
              <a:ea typeface="+mn-ea"/>
            </a:endParaRPr>
          </a:p>
        </p:txBody>
      </p:sp>
      <p:pic>
        <p:nvPicPr>
          <p:cNvPr id="3" name="图片 2">
            <a:extLst>
              <a:ext uri="{FF2B5EF4-FFF2-40B4-BE49-F238E27FC236}">
                <a16:creationId xmlns:a16="http://schemas.microsoft.com/office/drawing/2014/main" id="{D25B96D6-0F73-4866-8F54-2A6860B68BFA}"/>
              </a:ext>
            </a:extLst>
          </p:cNvPr>
          <p:cNvPicPr>
            <a:picLocks noChangeAspect="1"/>
          </p:cNvPicPr>
          <p:nvPr/>
        </p:nvPicPr>
        <p:blipFill>
          <a:blip r:embed="rId2"/>
          <a:stretch>
            <a:fillRect/>
          </a:stretch>
        </p:blipFill>
        <p:spPr>
          <a:xfrm>
            <a:off x="6455908" y="2208482"/>
            <a:ext cx="5004520" cy="2667245"/>
          </a:xfrm>
          <a:prstGeom prst="rect">
            <a:avLst/>
          </a:prstGeom>
        </p:spPr>
      </p:pic>
      <p:pic>
        <p:nvPicPr>
          <p:cNvPr id="4" name="图片 3">
            <a:extLst>
              <a:ext uri="{FF2B5EF4-FFF2-40B4-BE49-F238E27FC236}">
                <a16:creationId xmlns:a16="http://schemas.microsoft.com/office/drawing/2014/main" id="{13AADAED-7550-4C06-BAC8-E5AF83FE93DF}"/>
              </a:ext>
            </a:extLst>
          </p:cNvPr>
          <p:cNvPicPr>
            <a:picLocks noChangeAspect="1"/>
          </p:cNvPicPr>
          <p:nvPr/>
        </p:nvPicPr>
        <p:blipFill>
          <a:blip r:embed="rId3"/>
          <a:stretch>
            <a:fillRect/>
          </a:stretch>
        </p:blipFill>
        <p:spPr>
          <a:xfrm>
            <a:off x="595322" y="2208482"/>
            <a:ext cx="4987771" cy="2667245"/>
          </a:xfrm>
          <a:prstGeom prst="rect">
            <a:avLst/>
          </a:prstGeom>
        </p:spPr>
      </p:pic>
      <p:sp>
        <p:nvSpPr>
          <p:cNvPr id="5" name="TextBox 4">
            <a:extLst>
              <a:ext uri="{FF2B5EF4-FFF2-40B4-BE49-F238E27FC236}">
                <a16:creationId xmlns:a16="http://schemas.microsoft.com/office/drawing/2014/main" id="{49867A25-B3FF-4DF0-AA14-2D1A831F721C}"/>
              </a:ext>
            </a:extLst>
          </p:cNvPr>
          <p:cNvSpPr txBox="1"/>
          <p:nvPr/>
        </p:nvSpPr>
        <p:spPr>
          <a:xfrm>
            <a:off x="3936199" y="5973724"/>
            <a:ext cx="1330880" cy="273114"/>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sz="1100" dirty="0">
                <a:latin typeface="+mn-lt"/>
                <a:ea typeface="+mn-ea"/>
                <a:sym typeface="Calibri" panose="020F0502020204030204"/>
              </a:rPr>
              <a:t>ANSYS PowerArtist</a:t>
            </a:r>
          </a:p>
        </p:txBody>
      </p:sp>
      <p:sp>
        <p:nvSpPr>
          <p:cNvPr id="6" name="文本框 5">
            <a:extLst>
              <a:ext uri="{FF2B5EF4-FFF2-40B4-BE49-F238E27FC236}">
                <a16:creationId xmlns:a16="http://schemas.microsoft.com/office/drawing/2014/main" id="{D39561E6-012A-49E3-AE73-E62A02C79723}"/>
              </a:ext>
            </a:extLst>
          </p:cNvPr>
          <p:cNvSpPr txBox="1"/>
          <p:nvPr/>
        </p:nvSpPr>
        <p:spPr>
          <a:xfrm>
            <a:off x="2051291" y="1538776"/>
            <a:ext cx="2361892" cy="473142"/>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altLang="zh-CN" sz="2400" b="1" dirty="0">
                <a:solidFill>
                  <a:srgbClr val="000000"/>
                </a:solidFill>
                <a:latin typeface="+mn-lt"/>
                <a:ea typeface="+mn-ea"/>
                <a:cs typeface="Arial" panose="020B0604020202020204" pitchFamily="34" charset="0"/>
                <a:sym typeface="Calibri" panose="020F0502020204030204"/>
              </a:rPr>
              <a:t>Performance</a:t>
            </a:r>
            <a:endParaRPr lang="zh-CN" altLang="en-US" sz="2400" b="1" dirty="0">
              <a:solidFill>
                <a:srgbClr val="000000"/>
              </a:solidFill>
              <a:latin typeface="+mn-lt"/>
              <a:ea typeface="+mn-ea"/>
              <a:cs typeface="Arial" panose="020B0604020202020204" pitchFamily="34" charset="0"/>
              <a:sym typeface="Calibri" panose="020F0502020204030204"/>
            </a:endParaRPr>
          </a:p>
        </p:txBody>
      </p:sp>
      <p:sp>
        <p:nvSpPr>
          <p:cNvPr id="20" name="文本框 19">
            <a:extLst>
              <a:ext uri="{FF2B5EF4-FFF2-40B4-BE49-F238E27FC236}">
                <a16:creationId xmlns:a16="http://schemas.microsoft.com/office/drawing/2014/main" id="{81E031C5-E884-4FCF-A845-CB09F7786CF3}"/>
              </a:ext>
            </a:extLst>
          </p:cNvPr>
          <p:cNvSpPr txBox="1"/>
          <p:nvPr/>
        </p:nvSpPr>
        <p:spPr>
          <a:xfrm>
            <a:off x="7827330" y="1538776"/>
            <a:ext cx="2361892" cy="473142"/>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altLang="zh-CN" sz="2400" b="1" dirty="0">
                <a:solidFill>
                  <a:srgbClr val="000000"/>
                </a:solidFill>
                <a:ea typeface="+mn-ea"/>
                <a:cs typeface="Arial" panose="020B0604020202020204" pitchFamily="34" charset="0"/>
                <a:sym typeface="Calibri" panose="020F0502020204030204"/>
              </a:rPr>
              <a:t>    </a:t>
            </a:r>
            <a:r>
              <a:rPr lang="en-US" altLang="zh-CN" sz="2400" b="1" dirty="0">
                <a:solidFill>
                  <a:srgbClr val="000000"/>
                </a:solidFill>
                <a:latin typeface="+mn-lt"/>
                <a:ea typeface="+mn-ea"/>
                <a:cs typeface="Arial" panose="020B0604020202020204" pitchFamily="34" charset="0"/>
                <a:sym typeface="Calibri" panose="020F0502020204030204"/>
              </a:rPr>
              <a:t>Accuracy</a:t>
            </a:r>
            <a:endParaRPr lang="zh-CN" altLang="en-US" sz="2400" b="1" dirty="0">
              <a:solidFill>
                <a:srgbClr val="000000"/>
              </a:solidFill>
              <a:latin typeface="+mn-lt"/>
              <a:ea typeface="+mn-ea"/>
              <a:cs typeface="Arial" panose="020B0604020202020204" pitchFamily="34" charset="0"/>
              <a:sym typeface="Calibri" panose="020F0502020204030204"/>
            </a:endParaRPr>
          </a:p>
        </p:txBody>
      </p:sp>
      <p:sp>
        <p:nvSpPr>
          <p:cNvPr id="21" name="矩形 20">
            <a:extLst>
              <a:ext uri="{FF2B5EF4-FFF2-40B4-BE49-F238E27FC236}">
                <a16:creationId xmlns:a16="http://schemas.microsoft.com/office/drawing/2014/main" id="{951DAFC9-2DFA-4D0A-B8A2-91F318223C81}"/>
              </a:ext>
            </a:extLst>
          </p:cNvPr>
          <p:cNvSpPr/>
          <p:nvPr/>
        </p:nvSpPr>
        <p:spPr>
          <a:xfrm>
            <a:off x="305554" y="868042"/>
            <a:ext cx="10664780" cy="497443"/>
          </a:xfrm>
          <a:prstGeom prst="rect">
            <a:avLst/>
          </a:prstGeom>
        </p:spPr>
        <p:txBody>
          <a:bodyPr wrap="square">
            <a:spAutoFit/>
          </a:bodyPr>
          <a:lstStyle/>
          <a:p>
            <a:pPr marL="342866" indent="-342866" defTabSz="685731">
              <a:lnSpc>
                <a:spcPct val="150000"/>
              </a:lnSpc>
              <a:buFont typeface="Arial" panose="020B0604020202020204" pitchFamily="34" charset="0"/>
              <a:buChar char="•"/>
            </a:pPr>
            <a:r>
              <a:rPr lang="en-US" altLang="zh-CN" sz="2000" dirty="0">
                <a:solidFill>
                  <a:prstClr val="black"/>
                </a:solidFill>
                <a:latin typeface="+mn-lt"/>
                <a:cs typeface="Calibri" pitchFamily="34" charset="0"/>
              </a:rPr>
              <a:t>Performance and Accuracy comparison to netlist power flow</a:t>
            </a:r>
          </a:p>
        </p:txBody>
      </p:sp>
    </p:spTree>
    <p:extLst>
      <p:ext uri="{BB962C8B-B14F-4D97-AF65-F5344CB8AC3E}">
        <p14:creationId xmlns:p14="http://schemas.microsoft.com/office/powerpoint/2010/main" val="128966918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6C39BB63-13B0-4C9C-9344-10A7F33A5BDC}"/>
              </a:ext>
            </a:extLst>
          </p:cNvPr>
          <p:cNvPicPr>
            <a:picLocks noChangeAspect="1"/>
          </p:cNvPicPr>
          <p:nvPr/>
        </p:nvPicPr>
        <p:blipFill>
          <a:blip r:embed="rId2"/>
          <a:stretch>
            <a:fillRect/>
          </a:stretch>
        </p:blipFill>
        <p:spPr>
          <a:xfrm>
            <a:off x="1905546" y="2448785"/>
            <a:ext cx="7700249" cy="2370601"/>
          </a:xfrm>
          <a:prstGeom prst="rect">
            <a:avLst/>
          </a:prstGeom>
        </p:spPr>
      </p:pic>
      <p:sp>
        <p:nvSpPr>
          <p:cNvPr id="2" name="标题 1"/>
          <p:cNvSpPr>
            <a:spLocks noGrp="1"/>
          </p:cNvSpPr>
          <p:nvPr>
            <p:ph type="title"/>
          </p:nvPr>
        </p:nvSpPr>
        <p:spPr/>
        <p:txBody>
          <a:bodyPr/>
          <a:lstStyle/>
          <a:p>
            <a:r>
              <a:rPr lang="en-US" altLang="x-none" sz="2400" dirty="0"/>
              <a:t> RTL Power </a:t>
            </a:r>
            <a:r>
              <a:rPr lang="en-US" altLang="zh-CN" sz="2400" dirty="0"/>
              <a:t>Reduction Case on AI Chip</a:t>
            </a:r>
            <a:endParaRPr lang="en-US" altLang="x-none" sz="2400" dirty="0"/>
          </a:p>
        </p:txBody>
      </p:sp>
      <p:sp>
        <p:nvSpPr>
          <p:cNvPr id="7" name="矩形 6">
            <a:extLst>
              <a:ext uri="{FF2B5EF4-FFF2-40B4-BE49-F238E27FC236}">
                <a16:creationId xmlns:a16="http://schemas.microsoft.com/office/drawing/2014/main" id="{032C5C85-9456-4470-9DC4-79503A1205B7}"/>
              </a:ext>
            </a:extLst>
          </p:cNvPr>
          <p:cNvSpPr/>
          <p:nvPr/>
        </p:nvSpPr>
        <p:spPr>
          <a:xfrm>
            <a:off x="305554" y="1000045"/>
            <a:ext cx="10759917" cy="677020"/>
          </a:xfrm>
          <a:prstGeom prst="rect">
            <a:avLst/>
          </a:prstGeom>
        </p:spPr>
        <p:txBody>
          <a:bodyPr wrap="square">
            <a:spAutoFit/>
          </a:bodyPr>
          <a:lstStyle/>
          <a:p>
            <a:pPr marL="342866" indent="-342866">
              <a:buFont typeface="Arial" panose="020B0604020202020204" pitchFamily="34" charset="0"/>
              <a:buChar char="•"/>
            </a:pPr>
            <a:r>
              <a:rPr lang="en-US" altLang="zh-CN" dirty="0">
                <a:solidFill>
                  <a:srgbClr val="000000"/>
                </a:solidFill>
                <a:latin typeface="+mn-lt"/>
                <a:ea typeface="+mn-ea"/>
              </a:rPr>
              <a:t>Observability-don’t-care based technique(ODC) saved </a:t>
            </a:r>
            <a:r>
              <a:rPr lang="en-US" altLang="zh-CN" sz="2000" b="1" dirty="0">
                <a:solidFill>
                  <a:schemeClr val="tx1"/>
                </a:solidFill>
                <a:latin typeface="+mn-lt"/>
                <a:ea typeface="+mn-ea"/>
              </a:rPr>
              <a:t>5%</a:t>
            </a:r>
            <a:r>
              <a:rPr lang="en-US" altLang="zh-CN" dirty="0">
                <a:solidFill>
                  <a:srgbClr val="000000"/>
                </a:solidFill>
                <a:latin typeface="+mn-lt"/>
                <a:ea typeface="+mn-ea"/>
              </a:rPr>
              <a:t> power on memory control sub-system, which is instantiated dozens of times in an AI core.</a:t>
            </a:r>
            <a:endParaRPr lang="zh-CN" altLang="en-US" dirty="0">
              <a:solidFill>
                <a:srgbClr val="000000"/>
              </a:solidFill>
              <a:latin typeface="+mn-lt"/>
              <a:ea typeface="+mn-ea"/>
            </a:endParaRPr>
          </a:p>
        </p:txBody>
      </p:sp>
      <p:sp>
        <p:nvSpPr>
          <p:cNvPr id="9" name="Arrow: Down 14">
            <a:extLst>
              <a:ext uri="{FF2B5EF4-FFF2-40B4-BE49-F238E27FC236}">
                <a16:creationId xmlns:a16="http://schemas.microsoft.com/office/drawing/2014/main" id="{B4E806A5-0686-44F0-8CF7-05A561177E32}"/>
              </a:ext>
            </a:extLst>
          </p:cNvPr>
          <p:cNvSpPr/>
          <p:nvPr/>
        </p:nvSpPr>
        <p:spPr bwMode="auto">
          <a:xfrm>
            <a:off x="2165458" y="2464635"/>
            <a:ext cx="304870" cy="401584"/>
          </a:xfrm>
          <a:prstGeom prst="downArrow">
            <a:avLst>
              <a:gd name="adj1" fmla="val 57098"/>
              <a:gd name="adj2" fmla="val 50000"/>
            </a:avLst>
          </a:prstGeom>
          <a:solidFill>
            <a:srgbClr val="0070C0"/>
          </a:solidFill>
          <a:ln w="12700" cap="sq" algn="ctr">
            <a:noFill/>
            <a:miter lim="800000"/>
            <a:headEnd/>
            <a:tailEnd/>
          </a:ln>
          <a:effectLst/>
        </p:spPr>
        <p:txBody>
          <a:bodyPr wrap="none" rtlCol="0" anchor="ctr"/>
          <a:lstStyle/>
          <a:p>
            <a:pPr algn="ctr"/>
            <a:endParaRPr lang="zh-CN" altLang="en-US" b="1" dirty="0">
              <a:solidFill>
                <a:schemeClr val="bg1"/>
              </a:solidFill>
              <a:latin typeface="Arial Narrow" pitchFamily="34" charset="0"/>
            </a:endParaRPr>
          </a:p>
        </p:txBody>
      </p:sp>
      <p:sp>
        <p:nvSpPr>
          <p:cNvPr id="12" name="Arrow: Down 14">
            <a:extLst>
              <a:ext uri="{FF2B5EF4-FFF2-40B4-BE49-F238E27FC236}">
                <a16:creationId xmlns:a16="http://schemas.microsoft.com/office/drawing/2014/main" id="{7444ACD3-AE9F-4C5D-B73F-4518BF1EE7D7}"/>
              </a:ext>
            </a:extLst>
          </p:cNvPr>
          <p:cNvSpPr/>
          <p:nvPr/>
        </p:nvSpPr>
        <p:spPr bwMode="auto">
          <a:xfrm>
            <a:off x="5355941" y="2464635"/>
            <a:ext cx="304870" cy="401584"/>
          </a:xfrm>
          <a:prstGeom prst="downArrow">
            <a:avLst>
              <a:gd name="adj1" fmla="val 64195"/>
              <a:gd name="adj2" fmla="val 50000"/>
            </a:avLst>
          </a:prstGeom>
          <a:solidFill>
            <a:srgbClr val="0070C0"/>
          </a:solidFill>
          <a:ln w="12700" cap="sq" algn="ctr">
            <a:noFill/>
            <a:miter lim="800000"/>
            <a:headEnd/>
            <a:tailEnd/>
          </a:ln>
          <a:effectLst/>
        </p:spPr>
        <p:txBody>
          <a:bodyPr wrap="none" rtlCol="0" anchor="ctr"/>
          <a:lstStyle/>
          <a:p>
            <a:pPr algn="ctr"/>
            <a:endParaRPr lang="zh-CN" altLang="en-US" b="1" dirty="0">
              <a:solidFill>
                <a:schemeClr val="bg1"/>
              </a:solidFill>
              <a:latin typeface="Arial Narrow" pitchFamily="34" charset="0"/>
            </a:endParaRPr>
          </a:p>
        </p:txBody>
      </p:sp>
      <p:sp>
        <p:nvSpPr>
          <p:cNvPr id="13" name="矩形 12">
            <a:extLst>
              <a:ext uri="{FF2B5EF4-FFF2-40B4-BE49-F238E27FC236}">
                <a16:creationId xmlns:a16="http://schemas.microsoft.com/office/drawing/2014/main" id="{2134017D-9938-415B-9F48-4AC77850E641}"/>
              </a:ext>
            </a:extLst>
          </p:cNvPr>
          <p:cNvSpPr/>
          <p:nvPr/>
        </p:nvSpPr>
        <p:spPr>
          <a:xfrm>
            <a:off x="1556047" y="2089119"/>
            <a:ext cx="2012394" cy="369284"/>
          </a:xfrm>
          <a:prstGeom prst="rect">
            <a:avLst/>
          </a:prstGeom>
          <a:ln w="28575">
            <a:noFill/>
          </a:ln>
        </p:spPr>
        <p:txBody>
          <a:bodyPr wrap="square">
            <a:spAutoFit/>
          </a:bodyPr>
          <a:lstStyle/>
          <a:p>
            <a:pPr defTabSz="914309" eaLnBrk="1" fontAlgn="auto" hangingPunct="1">
              <a:spcBef>
                <a:spcPts val="0"/>
              </a:spcBef>
              <a:spcAft>
                <a:spcPts val="0"/>
              </a:spcAft>
            </a:pPr>
            <a:r>
              <a:rPr lang="en-US" altLang="zh-CN" b="1" dirty="0">
                <a:solidFill>
                  <a:srgbClr val="7030A0"/>
                </a:solidFill>
                <a:latin typeface="Calibri"/>
                <a:ea typeface="+mn-ea"/>
              </a:rPr>
              <a:t>Candidate enable</a:t>
            </a:r>
            <a:endParaRPr lang="zh-CN" altLang="en-US" b="1" dirty="0">
              <a:solidFill>
                <a:srgbClr val="7030A0"/>
              </a:solidFill>
              <a:latin typeface="Calibri"/>
              <a:ea typeface="+mn-ea"/>
            </a:endParaRPr>
          </a:p>
        </p:txBody>
      </p:sp>
      <p:sp>
        <p:nvSpPr>
          <p:cNvPr id="14" name="矩形 13">
            <a:extLst>
              <a:ext uri="{FF2B5EF4-FFF2-40B4-BE49-F238E27FC236}">
                <a16:creationId xmlns:a16="http://schemas.microsoft.com/office/drawing/2014/main" id="{60B87995-3ED1-4E46-A30C-229328A9DAD9}"/>
              </a:ext>
            </a:extLst>
          </p:cNvPr>
          <p:cNvSpPr/>
          <p:nvPr/>
        </p:nvSpPr>
        <p:spPr>
          <a:xfrm>
            <a:off x="4407768" y="2090319"/>
            <a:ext cx="2109235" cy="369284"/>
          </a:xfrm>
          <a:prstGeom prst="rect">
            <a:avLst/>
          </a:prstGeom>
          <a:ln w="28575">
            <a:noFill/>
          </a:ln>
        </p:spPr>
        <p:txBody>
          <a:bodyPr wrap="square">
            <a:spAutoFit/>
          </a:bodyPr>
          <a:lstStyle/>
          <a:p>
            <a:pPr defTabSz="914309" eaLnBrk="1" fontAlgn="auto" hangingPunct="1">
              <a:spcBef>
                <a:spcPts val="0"/>
              </a:spcBef>
              <a:spcAft>
                <a:spcPts val="0"/>
              </a:spcAft>
            </a:pPr>
            <a:r>
              <a:rPr lang="en-US" altLang="zh-CN" b="1" dirty="0">
                <a:solidFill>
                  <a:srgbClr val="7030A0"/>
                </a:solidFill>
                <a:latin typeface="Calibri"/>
                <a:ea typeface="+mn-ea"/>
              </a:rPr>
              <a:t>Candidate register</a:t>
            </a:r>
            <a:endParaRPr lang="zh-CN" altLang="en-US" b="1" dirty="0">
              <a:solidFill>
                <a:srgbClr val="7030A0"/>
              </a:solidFill>
              <a:latin typeface="Calibri"/>
              <a:ea typeface="+mn-ea"/>
            </a:endParaRPr>
          </a:p>
        </p:txBody>
      </p:sp>
      <p:sp>
        <p:nvSpPr>
          <p:cNvPr id="15" name="矩形 14">
            <a:extLst>
              <a:ext uri="{FF2B5EF4-FFF2-40B4-BE49-F238E27FC236}">
                <a16:creationId xmlns:a16="http://schemas.microsoft.com/office/drawing/2014/main" id="{B3BDDCD5-18C1-45B0-AA67-EC93435D6489}"/>
              </a:ext>
            </a:extLst>
          </p:cNvPr>
          <p:cNvSpPr/>
          <p:nvPr/>
        </p:nvSpPr>
        <p:spPr>
          <a:xfrm>
            <a:off x="6373080" y="2103041"/>
            <a:ext cx="2438083" cy="369284"/>
          </a:xfrm>
          <a:prstGeom prst="rect">
            <a:avLst/>
          </a:prstGeom>
          <a:ln w="28575">
            <a:noFill/>
          </a:ln>
        </p:spPr>
        <p:txBody>
          <a:bodyPr wrap="square">
            <a:spAutoFit/>
          </a:bodyPr>
          <a:lstStyle/>
          <a:p>
            <a:pPr defTabSz="914309" eaLnBrk="1" fontAlgn="auto" hangingPunct="1">
              <a:spcBef>
                <a:spcPts val="0"/>
              </a:spcBef>
              <a:spcAft>
                <a:spcPts val="0"/>
              </a:spcAft>
            </a:pPr>
            <a:r>
              <a:rPr lang="en-US" altLang="zh-CN" b="1" dirty="0">
                <a:solidFill>
                  <a:srgbClr val="7030A0"/>
                </a:solidFill>
                <a:latin typeface="Calibri"/>
                <a:ea typeface="+mn-ea"/>
              </a:rPr>
              <a:t>Observability condition </a:t>
            </a:r>
            <a:endParaRPr lang="zh-CN" altLang="en-US" b="1" dirty="0">
              <a:solidFill>
                <a:srgbClr val="7030A0"/>
              </a:solidFill>
              <a:latin typeface="Calibri"/>
              <a:ea typeface="+mn-ea"/>
            </a:endParaRPr>
          </a:p>
        </p:txBody>
      </p:sp>
      <p:sp>
        <p:nvSpPr>
          <p:cNvPr id="16" name="文本框 15">
            <a:extLst>
              <a:ext uri="{FF2B5EF4-FFF2-40B4-BE49-F238E27FC236}">
                <a16:creationId xmlns:a16="http://schemas.microsoft.com/office/drawing/2014/main" id="{9E1A3332-52E3-49A6-AC5F-C21F5B30B1ED}"/>
              </a:ext>
            </a:extLst>
          </p:cNvPr>
          <p:cNvSpPr txBox="1"/>
          <p:nvPr/>
        </p:nvSpPr>
        <p:spPr bwMode="auto">
          <a:xfrm>
            <a:off x="2165458" y="4952802"/>
            <a:ext cx="7282906" cy="1169399"/>
          </a:xfrm>
          <a:prstGeom prst="rect">
            <a:avLst/>
          </a:prstGeom>
          <a:noFill/>
          <a:ln w="12700" cap="sq" algn="ctr">
            <a:noFill/>
            <a:miter lim="800000"/>
            <a:headEnd/>
            <a:tailEnd/>
          </a:ln>
          <a:effectLst/>
        </p:spPr>
        <p:txBody>
          <a:bodyPr wrap="square" rtlCol="0">
            <a:spAutoFit/>
          </a:bodyPr>
          <a:lstStyle/>
          <a:p>
            <a:r>
              <a:rPr lang="en-US" altLang="zh-CN" sz="1400" dirty="0">
                <a:solidFill>
                  <a:schemeClr val="tx1"/>
                </a:solidFill>
                <a:latin typeface="Calibri" pitchFamily="34" charset="0"/>
                <a:cs typeface="Calibri" pitchFamily="34" charset="0"/>
              </a:rPr>
              <a:t>Observability condition signal: </a:t>
            </a:r>
          </a:p>
          <a:p>
            <a:pPr lvl="1"/>
            <a:r>
              <a:rPr lang="en-US" altLang="zh-CN" sz="1400" i="1" dirty="0">
                <a:solidFill>
                  <a:schemeClr val="tx1"/>
                </a:solidFill>
                <a:latin typeface="Calibri" pitchFamily="34" charset="0"/>
                <a:cs typeface="Calibri" pitchFamily="34" charset="0"/>
              </a:rPr>
              <a:t>S1=</a:t>
            </a:r>
            <a:r>
              <a:rPr lang="en-US" altLang="zh-CN" sz="1400" i="1" dirty="0" err="1">
                <a:solidFill>
                  <a:schemeClr val="tx1"/>
                </a:solidFill>
                <a:latin typeface="Calibri" pitchFamily="34" charset="0"/>
                <a:cs typeface="Calibri" pitchFamily="34" charset="0"/>
              </a:rPr>
              <a:t>MEA_q&amp;WEA_q&amp;ADRA_q</a:t>
            </a:r>
            <a:r>
              <a:rPr lang="en-US" altLang="zh-CN" sz="1400" i="1" dirty="0">
                <a:solidFill>
                  <a:schemeClr val="tx1"/>
                </a:solidFill>
                <a:latin typeface="Calibri" pitchFamily="34" charset="0"/>
                <a:cs typeface="Calibri" pitchFamily="34" charset="0"/>
              </a:rPr>
              <a:t> , </a:t>
            </a:r>
          </a:p>
          <a:p>
            <a:pPr lvl="1"/>
            <a:r>
              <a:rPr lang="en-US" altLang="zh-CN" sz="1400" i="1" dirty="0">
                <a:solidFill>
                  <a:schemeClr val="tx1"/>
                </a:solidFill>
                <a:latin typeface="Calibri" pitchFamily="34" charset="0"/>
                <a:cs typeface="Calibri" pitchFamily="34" charset="0"/>
              </a:rPr>
              <a:t>S2=</a:t>
            </a:r>
            <a:r>
              <a:rPr lang="en-US" altLang="zh-CN" sz="1400" i="1" dirty="0" err="1">
                <a:solidFill>
                  <a:schemeClr val="tx1"/>
                </a:solidFill>
                <a:latin typeface="Calibri" pitchFamily="34" charset="0"/>
                <a:cs typeface="Calibri" pitchFamily="34" charset="0"/>
              </a:rPr>
              <a:t>MEA_q&amp;WEA_q</a:t>
            </a:r>
            <a:r>
              <a:rPr lang="en-US" altLang="zh-CN" sz="1400" i="1" dirty="0">
                <a:solidFill>
                  <a:schemeClr val="tx1"/>
                </a:solidFill>
                <a:latin typeface="Calibri" pitchFamily="34" charset="0"/>
                <a:cs typeface="Calibri" pitchFamily="34" charset="0"/>
              </a:rPr>
              <a:t>&amp;~</a:t>
            </a:r>
            <a:r>
              <a:rPr lang="en-US" altLang="zh-CN" sz="1400" i="1" dirty="0" err="1">
                <a:solidFill>
                  <a:schemeClr val="tx1"/>
                </a:solidFill>
                <a:latin typeface="Calibri" pitchFamily="34" charset="0"/>
                <a:cs typeface="Calibri" pitchFamily="34" charset="0"/>
              </a:rPr>
              <a:t>ADRA_q</a:t>
            </a:r>
            <a:r>
              <a:rPr lang="en-US" altLang="zh-CN" sz="1400" i="1" dirty="0">
                <a:solidFill>
                  <a:schemeClr val="tx1"/>
                </a:solidFill>
                <a:latin typeface="Calibri" pitchFamily="34" charset="0"/>
                <a:cs typeface="Calibri" pitchFamily="34" charset="0"/>
              </a:rPr>
              <a:t> ;</a:t>
            </a:r>
          </a:p>
          <a:p>
            <a:r>
              <a:rPr lang="en-US" altLang="zh-CN" sz="1400" dirty="0">
                <a:solidFill>
                  <a:schemeClr val="tx1"/>
                </a:solidFill>
                <a:latin typeface="Calibri" pitchFamily="34" charset="0"/>
                <a:cs typeface="Calibri" pitchFamily="34" charset="0"/>
              </a:rPr>
              <a:t>When S1+S2=0, </a:t>
            </a:r>
            <a:r>
              <a:rPr lang="en-US" altLang="zh-CN" sz="1400" dirty="0" err="1">
                <a:solidFill>
                  <a:schemeClr val="tx1"/>
                </a:solidFill>
                <a:latin typeface="Calibri" pitchFamily="34" charset="0"/>
                <a:cs typeface="Calibri" pitchFamily="34" charset="0"/>
              </a:rPr>
              <a:t>MEA_q&amp;WEA_q</a:t>
            </a:r>
            <a:r>
              <a:rPr lang="en-US" altLang="zh-CN" sz="1400" dirty="0">
                <a:solidFill>
                  <a:schemeClr val="tx1"/>
                </a:solidFill>
                <a:latin typeface="Calibri" pitchFamily="34" charset="0"/>
                <a:cs typeface="Calibri" pitchFamily="34" charset="0"/>
              </a:rPr>
              <a:t>=0, register output is not observed and can be gated.</a:t>
            </a:r>
          </a:p>
          <a:p>
            <a:r>
              <a:rPr lang="en-US" altLang="zh-CN" sz="1400" dirty="0">
                <a:solidFill>
                  <a:schemeClr val="tx1"/>
                </a:solidFill>
                <a:latin typeface="Calibri" pitchFamily="34" charset="0"/>
                <a:cs typeface="Calibri" pitchFamily="34" charset="0"/>
              </a:rPr>
              <a:t>Up-tracing a flip-flop, tool give the candidate CG enable “MEA&amp;WEA” for the candidate register</a:t>
            </a:r>
            <a:endParaRPr lang="zh-CN" altLang="en-US" sz="1400" dirty="0">
              <a:solidFill>
                <a:schemeClr val="tx1"/>
              </a:solidFill>
              <a:latin typeface="Calibri" pitchFamily="34" charset="0"/>
              <a:cs typeface="Calibri" pitchFamily="34" charset="0"/>
            </a:endParaRPr>
          </a:p>
        </p:txBody>
      </p:sp>
      <p:sp>
        <p:nvSpPr>
          <p:cNvPr id="18" name="Arrow: Down 14">
            <a:extLst>
              <a:ext uri="{FF2B5EF4-FFF2-40B4-BE49-F238E27FC236}">
                <a16:creationId xmlns:a16="http://schemas.microsoft.com/office/drawing/2014/main" id="{FBE8794D-3280-43CF-9C61-EA189C25BE24}"/>
              </a:ext>
            </a:extLst>
          </p:cNvPr>
          <p:cNvSpPr/>
          <p:nvPr/>
        </p:nvSpPr>
        <p:spPr bwMode="auto">
          <a:xfrm>
            <a:off x="7143440" y="2445618"/>
            <a:ext cx="304870" cy="401584"/>
          </a:xfrm>
          <a:prstGeom prst="downArrow">
            <a:avLst>
              <a:gd name="adj1" fmla="val 64195"/>
              <a:gd name="adj2" fmla="val 50000"/>
            </a:avLst>
          </a:prstGeom>
          <a:solidFill>
            <a:srgbClr val="0070C0"/>
          </a:solidFill>
          <a:ln w="12700" cap="sq" algn="ctr">
            <a:noFill/>
            <a:miter lim="800000"/>
            <a:headEnd/>
            <a:tailEnd/>
          </a:ln>
          <a:effectLst/>
        </p:spPr>
        <p:txBody>
          <a:bodyPr wrap="none" rtlCol="0" anchor="ctr"/>
          <a:lstStyle/>
          <a:p>
            <a:pPr algn="ctr"/>
            <a:endParaRPr lang="zh-CN" altLang="en-US" b="1" dirty="0">
              <a:solidFill>
                <a:schemeClr val="bg1"/>
              </a:solidFill>
              <a:latin typeface="Arial Narrow" pitchFamily="34" charset="0"/>
            </a:endParaRPr>
          </a:p>
        </p:txBody>
      </p:sp>
      <p:sp>
        <p:nvSpPr>
          <p:cNvPr id="19" name="TextBox 4">
            <a:extLst>
              <a:ext uri="{FF2B5EF4-FFF2-40B4-BE49-F238E27FC236}">
                <a16:creationId xmlns:a16="http://schemas.microsoft.com/office/drawing/2014/main" id="{457C792C-0FDC-4B51-9945-8918B3AEF1BA}"/>
              </a:ext>
            </a:extLst>
          </p:cNvPr>
          <p:cNvSpPr txBox="1"/>
          <p:nvPr/>
        </p:nvSpPr>
        <p:spPr>
          <a:xfrm>
            <a:off x="8381703" y="4546272"/>
            <a:ext cx="1330880" cy="273114"/>
          </a:xfrm>
          <a:prstGeom prst="rect">
            <a:avLst/>
          </a:prstGeom>
          <a:noFill/>
          <a:ln w="3175"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51427" tIns="51427" rIns="51427" bIns="51427" numCol="1" spcCol="38100" rtlCol="0" anchor="t">
            <a:spAutoFit/>
          </a:bodyPr>
          <a:lstStyle/>
          <a:p>
            <a:pPr defTabSz="1828617" fontAlgn="auto">
              <a:spcBef>
                <a:spcPts val="0"/>
              </a:spcBef>
              <a:spcAft>
                <a:spcPts val="0"/>
              </a:spcAft>
            </a:pPr>
            <a:r>
              <a:rPr lang="en-US" sz="1100" dirty="0">
                <a:latin typeface="+mn-lt"/>
                <a:ea typeface="+mn-ea"/>
                <a:sym typeface="Calibri" panose="020F0502020204030204"/>
              </a:rPr>
              <a:t>ANSYS PowerArtist</a:t>
            </a:r>
          </a:p>
        </p:txBody>
      </p:sp>
    </p:spTree>
    <p:extLst>
      <p:ext uri="{BB962C8B-B14F-4D97-AF65-F5344CB8AC3E}">
        <p14:creationId xmlns:p14="http://schemas.microsoft.com/office/powerpoint/2010/main" val="18952964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 y="-35407"/>
            <a:ext cx="10515601" cy="822003"/>
          </a:xfrm>
        </p:spPr>
        <p:txBody>
          <a:bodyPr/>
          <a:lstStyle/>
          <a:p>
            <a:r>
              <a:rPr lang="en-US" altLang="zh-CN" sz="2400" dirty="0"/>
              <a:t>Memory Power Reduction Case on AI Chip</a:t>
            </a:r>
            <a:endParaRPr lang="en-US" altLang="x-none" sz="2400" dirty="0"/>
          </a:p>
        </p:txBody>
      </p:sp>
      <p:sp>
        <p:nvSpPr>
          <p:cNvPr id="7" name="矩形 6">
            <a:extLst>
              <a:ext uri="{FF2B5EF4-FFF2-40B4-BE49-F238E27FC236}">
                <a16:creationId xmlns:a16="http://schemas.microsoft.com/office/drawing/2014/main" id="{032C5C85-9456-4470-9DC4-79503A1205B7}"/>
              </a:ext>
            </a:extLst>
          </p:cNvPr>
          <p:cNvSpPr/>
          <p:nvPr/>
        </p:nvSpPr>
        <p:spPr>
          <a:xfrm>
            <a:off x="280852" y="982901"/>
            <a:ext cx="10759917" cy="646247"/>
          </a:xfrm>
          <a:prstGeom prst="rect">
            <a:avLst/>
          </a:prstGeom>
        </p:spPr>
        <p:txBody>
          <a:bodyPr wrap="square">
            <a:spAutoFit/>
          </a:bodyPr>
          <a:lstStyle/>
          <a:p>
            <a:pPr marL="342866" indent="-342866">
              <a:buFont typeface="Arial" panose="020B0604020202020204" pitchFamily="34" charset="0"/>
              <a:buChar char="•"/>
            </a:pPr>
            <a:r>
              <a:rPr lang="en-US" altLang="zh-CN" dirty="0">
                <a:solidFill>
                  <a:srgbClr val="000000"/>
                </a:solidFill>
                <a:latin typeface="+mn-lt"/>
                <a:ea typeface="+mn-ea"/>
              </a:rPr>
              <a:t>Using PowerArtist to identify unreasonable memory power, after optimizing structure, the total power has been reduced from 80W to 40W</a:t>
            </a:r>
          </a:p>
        </p:txBody>
      </p:sp>
      <p:sp>
        <p:nvSpPr>
          <p:cNvPr id="4" name="矩形 3">
            <a:extLst>
              <a:ext uri="{FF2B5EF4-FFF2-40B4-BE49-F238E27FC236}">
                <a16:creationId xmlns:a16="http://schemas.microsoft.com/office/drawing/2014/main" id="{7A9CFCD3-B3B6-4990-AB5E-7C9CB62C841C}"/>
              </a:ext>
            </a:extLst>
          </p:cNvPr>
          <p:cNvSpPr/>
          <p:nvPr/>
        </p:nvSpPr>
        <p:spPr>
          <a:xfrm>
            <a:off x="605890" y="3419446"/>
            <a:ext cx="10213895" cy="369284"/>
          </a:xfrm>
          <a:prstGeom prst="rect">
            <a:avLst/>
          </a:prstGeom>
        </p:spPr>
        <p:txBody>
          <a:bodyPr wrap="square">
            <a:spAutoFit/>
          </a:bodyPr>
          <a:lstStyle/>
          <a:p>
            <a:r>
              <a:rPr lang="en-US" altLang="zh-CN" dirty="0">
                <a:solidFill>
                  <a:srgbClr val="000000"/>
                </a:solidFill>
                <a:latin typeface="+mn-lt"/>
                <a:ea typeface="+mn-ea"/>
              </a:rPr>
              <a:t>1) Before optimization, memory read in every clock cycles when read enable MEB is always high.</a:t>
            </a:r>
          </a:p>
        </p:txBody>
      </p:sp>
      <p:pic>
        <p:nvPicPr>
          <p:cNvPr id="6" name="图片 5" descr="图片包含 室内, 墙壁&#10;&#10;描述已自动生成">
            <a:extLst>
              <a:ext uri="{FF2B5EF4-FFF2-40B4-BE49-F238E27FC236}">
                <a16:creationId xmlns:a16="http://schemas.microsoft.com/office/drawing/2014/main" id="{6E36FC10-BDB3-493A-91E3-A49A13BAC2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6379" y="1698625"/>
            <a:ext cx="8288862" cy="1614004"/>
          </a:xfrm>
          <a:prstGeom prst="rect">
            <a:avLst/>
          </a:prstGeom>
        </p:spPr>
      </p:pic>
      <p:pic>
        <p:nvPicPr>
          <p:cNvPr id="10" name="图片 9" descr="图片包含 室内, 墙壁&#10;&#10;描述已自动生成">
            <a:extLst>
              <a:ext uri="{FF2B5EF4-FFF2-40B4-BE49-F238E27FC236}">
                <a16:creationId xmlns:a16="http://schemas.microsoft.com/office/drawing/2014/main" id="{E56162F6-68B7-4E14-9615-5327076BEC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6378" y="3886584"/>
            <a:ext cx="8304719" cy="1783977"/>
          </a:xfrm>
          <a:prstGeom prst="rect">
            <a:avLst/>
          </a:prstGeom>
        </p:spPr>
      </p:pic>
      <p:sp>
        <p:nvSpPr>
          <p:cNvPr id="11" name="矩形 10">
            <a:extLst>
              <a:ext uri="{FF2B5EF4-FFF2-40B4-BE49-F238E27FC236}">
                <a16:creationId xmlns:a16="http://schemas.microsoft.com/office/drawing/2014/main" id="{0E27FDE6-4CC0-47D3-A571-05F37E29E634}"/>
              </a:ext>
            </a:extLst>
          </p:cNvPr>
          <p:cNvSpPr/>
          <p:nvPr/>
        </p:nvSpPr>
        <p:spPr>
          <a:xfrm>
            <a:off x="605890" y="5798840"/>
            <a:ext cx="10095537" cy="646247"/>
          </a:xfrm>
          <a:prstGeom prst="rect">
            <a:avLst/>
          </a:prstGeom>
        </p:spPr>
        <p:txBody>
          <a:bodyPr wrap="square">
            <a:spAutoFit/>
          </a:bodyPr>
          <a:lstStyle/>
          <a:p>
            <a:r>
              <a:rPr lang="en-US" altLang="zh-CN" dirty="0">
                <a:solidFill>
                  <a:srgbClr val="000000"/>
                </a:solidFill>
                <a:latin typeface="+mn-lt"/>
                <a:ea typeface="+mn-ea"/>
              </a:rPr>
              <a:t>2) After optimization, the original memory is split into 4 sub memories and each only read one clock cycle in four cycles.</a:t>
            </a:r>
          </a:p>
        </p:txBody>
      </p:sp>
    </p:spTree>
    <p:extLst>
      <p:ext uri="{BB962C8B-B14F-4D97-AF65-F5344CB8AC3E}">
        <p14:creationId xmlns:p14="http://schemas.microsoft.com/office/powerpoint/2010/main" val="293176600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a:t>Power Regressions</a:t>
            </a:r>
          </a:p>
        </p:txBody>
      </p:sp>
      <p:sp>
        <p:nvSpPr>
          <p:cNvPr id="4" name="Content Placeholder 2"/>
          <p:cNvSpPr txBox="1">
            <a:spLocks/>
          </p:cNvSpPr>
          <p:nvPr/>
        </p:nvSpPr>
        <p:spPr>
          <a:xfrm>
            <a:off x="406401" y="1071072"/>
            <a:ext cx="10119590" cy="882419"/>
          </a:xfrm>
          <a:prstGeom prst="rect">
            <a:avLst/>
          </a:prstGeom>
        </p:spPr>
        <p:txBody>
          <a:bodyPr/>
          <a:lstStyle>
            <a:lvl1pPr marL="457200" indent="-457200" algn="l" rtl="0" eaLnBrk="1" fontAlgn="base" hangingPunct="1">
              <a:lnSpc>
                <a:spcPct val="95000"/>
              </a:lnSpc>
              <a:spcBef>
                <a:spcPts val="1200"/>
              </a:spcBef>
              <a:spcAft>
                <a:spcPct val="0"/>
              </a:spcAft>
              <a:buClr>
                <a:schemeClr val="tx1"/>
              </a:buClr>
              <a:defRPr sz="2000" b="1">
                <a:solidFill>
                  <a:schemeClr val="tx1"/>
                </a:solidFill>
                <a:latin typeface="Calibri" pitchFamily="34" charset="0"/>
                <a:ea typeface="+mn-ea"/>
                <a:cs typeface="Calibri" pitchFamily="34" charset="0"/>
              </a:defRPr>
            </a:lvl1pPr>
            <a:lvl2pPr marL="228600" indent="-228600" algn="l" rtl="0" eaLnBrk="1" fontAlgn="base" hangingPunct="1">
              <a:lnSpc>
                <a:spcPct val="95000"/>
              </a:lnSpc>
              <a:spcBef>
                <a:spcPct val="25000"/>
              </a:spcBef>
              <a:spcAft>
                <a:spcPct val="0"/>
              </a:spcAft>
              <a:buClrTx/>
              <a:buSzPct val="120000"/>
              <a:buFont typeface="Arial" charset="0"/>
              <a:buChar char="•"/>
              <a:defRPr b="1">
                <a:solidFill>
                  <a:schemeClr val="tx1"/>
                </a:solidFill>
                <a:latin typeface="Calibri" pitchFamily="34" charset="0"/>
                <a:cs typeface="Calibri" pitchFamily="34" charset="0"/>
              </a:defRPr>
            </a:lvl2pPr>
            <a:lvl3pPr marL="457200" indent="-228600" algn="l" rtl="0" eaLnBrk="1" fontAlgn="base" hangingPunct="1">
              <a:lnSpc>
                <a:spcPct val="95000"/>
              </a:lnSpc>
              <a:spcBef>
                <a:spcPct val="25000"/>
              </a:spcBef>
              <a:spcAft>
                <a:spcPct val="0"/>
              </a:spcAft>
              <a:buClrTx/>
              <a:buFont typeface="Calibri" pitchFamily="34" charset="0"/>
              <a:buChar char="–"/>
              <a:defRPr b="1">
                <a:solidFill>
                  <a:schemeClr val="tx1"/>
                </a:solidFill>
                <a:latin typeface="Calibri" pitchFamily="34" charset="0"/>
                <a:cs typeface="Calibri" pitchFamily="34" charset="0"/>
              </a:defRPr>
            </a:lvl3pPr>
            <a:lvl4pPr marL="687388" indent="-225425" algn="l" rtl="0" eaLnBrk="1" fontAlgn="base" hangingPunct="1">
              <a:lnSpc>
                <a:spcPct val="95000"/>
              </a:lnSpc>
              <a:spcBef>
                <a:spcPct val="25000"/>
              </a:spcBef>
              <a:spcAft>
                <a:spcPct val="0"/>
              </a:spcAft>
              <a:buClrTx/>
              <a:buFont typeface="Arial" pitchFamily="34" charset="0"/>
              <a:buChar char="•"/>
              <a:defRPr b="1">
                <a:solidFill>
                  <a:schemeClr val="tx1"/>
                </a:solidFill>
                <a:latin typeface="Calibri" pitchFamily="34" charset="0"/>
                <a:cs typeface="Calibri" pitchFamily="34" charset="0"/>
              </a:defRPr>
            </a:lvl4pPr>
            <a:lvl5pPr marL="914400" indent="-227013" algn="l" rtl="0" eaLnBrk="1" fontAlgn="base" hangingPunct="1">
              <a:lnSpc>
                <a:spcPct val="95000"/>
              </a:lnSpc>
              <a:spcBef>
                <a:spcPct val="25000"/>
              </a:spcBef>
              <a:spcAft>
                <a:spcPct val="0"/>
              </a:spcAft>
              <a:buClr>
                <a:schemeClr val="accent1"/>
              </a:buClr>
              <a:buFont typeface="Calibri" pitchFamily="34" charset="0"/>
              <a:buChar char="–"/>
              <a:defRPr sz="1600" b="1">
                <a:solidFill>
                  <a:schemeClr val="tx1"/>
                </a:solidFill>
                <a:latin typeface="Calibri" pitchFamily="34" charset="0"/>
                <a:cs typeface="Calibri" pitchFamily="34" charset="0"/>
              </a:defRPr>
            </a:lvl5pPr>
            <a:lvl6pPr marL="22288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6pPr>
            <a:lvl7pPr marL="26860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7pPr>
            <a:lvl8pPr marL="31432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8pPr>
            <a:lvl9pPr marL="36004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9pPr>
          </a:lstStyle>
          <a:p>
            <a:pPr lvl="1">
              <a:buFont typeface="Arial" panose="020B0604020202020204" pitchFamily="34" charset="0"/>
              <a:buChar char="•"/>
            </a:pPr>
            <a:r>
              <a:rPr lang="en-US" b="0" kern="0" dirty="0"/>
              <a:t>Monitor power creep </a:t>
            </a:r>
            <a:r>
              <a:rPr lang="en-US" b="0" kern="0" dirty="0">
                <a:latin typeface="+mn-lt"/>
              </a:rPr>
              <a:t>across design development cycle</a:t>
            </a:r>
          </a:p>
          <a:p>
            <a:pPr lvl="1">
              <a:buFont typeface="Arial" panose="020B0604020202020204" pitchFamily="34" charset="0"/>
              <a:buChar char="•"/>
            </a:pPr>
            <a:r>
              <a:rPr lang="en-US" altLang="zh-CN" b="0" dirty="0">
                <a:solidFill>
                  <a:srgbClr val="000000"/>
                </a:solidFill>
              </a:rPr>
              <a:t>40% power reduced</a:t>
            </a:r>
            <a:r>
              <a:rPr lang="zh-CN" altLang="en-US" b="0" dirty="0">
                <a:solidFill>
                  <a:srgbClr val="000000"/>
                </a:solidFill>
              </a:rPr>
              <a:t> </a:t>
            </a:r>
            <a:r>
              <a:rPr lang="en-US" altLang="zh-CN" b="0" dirty="0">
                <a:solidFill>
                  <a:srgbClr val="000000"/>
                </a:solidFill>
              </a:rPr>
              <a:t>(135W to 80W) by RTL power scrubbing in design stage. </a:t>
            </a:r>
            <a:endParaRPr lang="zh-CN" altLang="en-US" b="0" dirty="0">
              <a:solidFill>
                <a:srgbClr val="000000"/>
              </a:solidFill>
            </a:endParaRPr>
          </a:p>
          <a:p>
            <a:pPr lvl="1">
              <a:buFont typeface="Arial" panose="020B0604020202020204" pitchFamily="34" charset="0"/>
              <a:buChar char="•"/>
            </a:pPr>
            <a:endParaRPr lang="en-US" sz="2400" kern="0" dirty="0">
              <a:latin typeface="+mn-lt"/>
            </a:endParaRPr>
          </a:p>
        </p:txBody>
      </p:sp>
      <p:graphicFrame>
        <p:nvGraphicFramePr>
          <p:cNvPr id="11" name="Chart 3">
            <a:extLst>
              <a:ext uri="{FF2B5EF4-FFF2-40B4-BE49-F238E27FC236}">
                <a16:creationId xmlns:a16="http://schemas.microsoft.com/office/drawing/2014/main" id="{21EADBC3-C7FF-4FD6-9700-FB00A0BB47E8}"/>
              </a:ext>
            </a:extLst>
          </p:cNvPr>
          <p:cNvGraphicFramePr>
            <a:graphicFrameLocks/>
          </p:cNvGraphicFramePr>
          <p:nvPr>
            <p:extLst/>
          </p:nvPr>
        </p:nvGraphicFramePr>
        <p:xfrm>
          <a:off x="1595236" y="2231169"/>
          <a:ext cx="7741920" cy="37718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40029734"/>
      </p:ext>
    </p:extLst>
  </p:cSld>
  <p:clrMapOvr>
    <a:masterClrMapping/>
  </p:clrMapOvr>
  <p:transition spd="med"/>
</p:sld>
</file>

<file path=ppt/theme/theme1.xml><?xml version="1.0" encoding="utf-8"?>
<a:theme xmlns:a="http://schemas.openxmlformats.org/drawingml/2006/main" name="1_Office 主题">
  <a:themeElements>
    <a:clrScheme name="7_Office 主题">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Garamond-Trebuchet MS">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7_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r="5400000" rotWithShape="0">
              <a:srgbClr val="000000">
                <a:alpha val="35000"/>
              </a:srgbClr>
            </a:outerShdw>
          </a:effectLst>
        </a:effectStyle>
        <a:effectStyle>
          <a:effectLst>
            <a:outerShdw blurRad="25400" dir="5400000" rotWithShape="0">
              <a:srgbClr val="000000">
                <a:alpha val="35000"/>
              </a:srgbClr>
            </a:outerShdw>
          </a:effectLst>
        </a:effectStyle>
        <a:effectStyle>
          <a:effectLst>
            <a:outerShdw blurRad="254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round/>
        </a:ln>
        <a:effectLst>
          <a:outerShdw blurRad="25400" dir="5400000" rotWithShape="0">
            <a:srgbClr val="000000">
              <a:alpha val="35000"/>
            </a:srgbClr>
          </a:outerShdw>
        </a:effectLst>
      </a:spPr>
      <a:bodyPr rot="0" spcFirstLastPara="1" vertOverflow="overflow" horzOverflow="overflow" vert="horz" wrap="square" lIns="51434" tIns="51434" rIns="51434" bIns="51434"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round/>
        </a:ln>
        <a:effectLst>
          <a:outerShdw blurRad="254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spPr>
      <a:bodyPr rot="0" spcFirstLastPara="1" vertOverflow="overflow" horzOverflow="overflow" vert="horz" wrap="square" lIns="51434" tIns="51434" rIns="51434" bIns="51434"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defRPr kumimoji="0" sz="3000" b="0" i="0" u="none" strike="noStrike" cap="none" spc="0" normalizeH="0" baseline="0">
            <a:ln>
              <a:noFill/>
            </a:ln>
            <a:solidFill>
              <a:srgbClr val="000000"/>
            </a:solidFill>
            <a:effectLst/>
            <a:uFillTx/>
            <a:latin typeface="+mn-lt"/>
            <a:ea typeface="+mn-ea"/>
            <a:cs typeface="+mn-cs"/>
            <a:sym typeface="Calibri" panose="020F0502020204030204"/>
          </a:defRPr>
        </a:defPPr>
        <a:lvl1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21841</TotalTime>
  <Words>866</Words>
  <Application>Microsoft Office PowerPoint</Application>
  <PresentationFormat>宽屏</PresentationFormat>
  <Paragraphs>84</Paragraphs>
  <Slides>10</Slides>
  <Notes>0</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1</vt:i4>
      </vt:variant>
      <vt:variant>
        <vt:lpstr>幻灯片标题</vt:lpstr>
      </vt:variant>
      <vt:variant>
        <vt:i4>10</vt:i4>
      </vt:variant>
    </vt:vector>
  </HeadingPairs>
  <TitlesOfParts>
    <vt:vector size="21" baseType="lpstr">
      <vt:lpstr>微软雅黑</vt:lpstr>
      <vt:lpstr>Arial</vt:lpstr>
      <vt:lpstr>Arial Narrow</vt:lpstr>
      <vt:lpstr>Calibri</vt:lpstr>
      <vt:lpstr>Calibri Light</vt:lpstr>
      <vt:lpstr>Times</vt:lpstr>
      <vt:lpstr>Times New Roman</vt:lpstr>
      <vt:lpstr>Trebuchet MS</vt:lpstr>
      <vt:lpstr>1_Office 主题</vt:lpstr>
      <vt:lpstr>2_Office 主题</vt:lpstr>
      <vt:lpstr>Visio.Drawing.11</vt:lpstr>
      <vt:lpstr>PowerPoint 演示文稿</vt:lpstr>
      <vt:lpstr> Motivation for Energy Efficiency for AI Applications</vt:lpstr>
      <vt:lpstr> Early Power Methodology</vt:lpstr>
      <vt:lpstr> RTL Power Analysis and Reduction Core Technology</vt:lpstr>
      <vt:lpstr> Overview of Early RTL Power Flow</vt:lpstr>
      <vt:lpstr> Performance and Accuracy of RTL Power flow</vt:lpstr>
      <vt:lpstr> RTL Power Reduction Case on AI Chip</vt:lpstr>
      <vt:lpstr>Memory Power Reduction Case on AI Chip</vt:lpstr>
      <vt:lpstr>Power Regressions</vt:lpstr>
      <vt:lpstr>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Elaine Li</dc:creator>
  <cp:lastModifiedBy>Ling Sun</cp:lastModifiedBy>
  <cp:revision>2832</cp:revision>
  <cp:lastPrinted>2018-10-25T07:16:00Z</cp:lastPrinted>
  <dcterms:created xsi:type="dcterms:W3CDTF">2018-10-25T07:16:00Z</dcterms:created>
  <dcterms:modified xsi:type="dcterms:W3CDTF">2019-05-23T09:18:57Z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r8>0</vt:r8>
  </property>
  <property fmtid="{D5CDD505-2E9C-101B-9397-08002B2CF9AE}" pid="4" name="HyperlinksChanged">
    <vt:bool>false</vt:bool>
  </property>
  <property fmtid="{D5CDD505-2E9C-101B-9397-08002B2CF9AE}" pid="5" name="LinksUpToDate">
    <vt:bool>false</vt:bool>
  </property>
  <property fmtid="{D5CDD505-2E9C-101B-9397-08002B2CF9AE}" pid="6" name="MMClips">
    <vt:r8>0</vt:r8>
  </property>
  <property fmtid="{D5CDD505-2E9C-101B-9397-08002B2CF9AE}" pid="7" name="Notes">
    <vt:r8>0</vt:r8>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r8>6</vt:r8>
  </property>
  <property fmtid="{D5CDD505-2E9C-101B-9397-08002B2CF9AE}" pid="12" name="KSOProductBuildVer">
    <vt:lpwstr>2052-11.1.0.7849</vt:lpwstr>
  </property>
</Properties>
</file>